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634" r:id="rId3"/>
    <p:sldId id="1492" r:id="rId4"/>
    <p:sldId id="1493" r:id="rId5"/>
    <p:sldId id="1495" r:id="rId6"/>
    <p:sldId id="1496" r:id="rId7"/>
    <p:sldId id="1497" r:id="rId8"/>
    <p:sldId id="1498" r:id="rId9"/>
    <p:sldId id="1499" r:id="rId10"/>
    <p:sldId id="1480" r:id="rId11"/>
    <p:sldId id="1481" r:id="rId12"/>
    <p:sldId id="1501" r:id="rId13"/>
    <p:sldId id="1503" r:id="rId14"/>
    <p:sldId id="1505" r:id="rId15"/>
    <p:sldId id="1484" r:id="rId16"/>
    <p:sldId id="1482" r:id="rId17"/>
    <p:sldId id="1518" r:id="rId18"/>
    <p:sldId id="1485" r:id="rId19"/>
    <p:sldId id="1519" r:id="rId20"/>
    <p:sldId id="1506" r:id="rId21"/>
    <p:sldId id="1521" r:id="rId22"/>
    <p:sldId id="1523" r:id="rId23"/>
    <p:sldId id="1509" r:id="rId24"/>
    <p:sldId id="1522" r:id="rId25"/>
    <p:sldId id="1512" r:id="rId26"/>
    <p:sldId id="1525" r:id="rId27"/>
    <p:sldId id="1486" r:id="rId28"/>
    <p:sldId id="1513" r:id="rId29"/>
    <p:sldId id="1494" r:id="rId30"/>
    <p:sldId id="1527" r:id="rId31"/>
    <p:sldId id="1526" r:id="rId32"/>
    <p:sldId id="1529" r:id="rId33"/>
    <p:sldId id="1603" r:id="rId34"/>
    <p:sldId id="1531" r:id="rId35"/>
    <p:sldId id="1514" r:id="rId36"/>
    <p:sldId id="1532" r:id="rId37"/>
    <p:sldId id="1534" r:id="rId38"/>
    <p:sldId id="1605" r:id="rId39"/>
    <p:sldId id="1530" r:id="rId40"/>
    <p:sldId id="1517" r:id="rId41"/>
    <p:sldId id="1516" r:id="rId42"/>
    <p:sldId id="1539" r:id="rId43"/>
    <p:sldId id="1538" r:id="rId44"/>
    <p:sldId id="1541" r:id="rId45"/>
    <p:sldId id="1542" r:id="rId46"/>
    <p:sldId id="1536" r:id="rId47"/>
    <p:sldId id="1537" r:id="rId48"/>
    <p:sldId id="1544" r:id="rId49"/>
    <p:sldId id="1545" r:id="rId50"/>
    <p:sldId id="1547" r:id="rId51"/>
    <p:sldId id="1546" r:id="rId52"/>
    <p:sldId id="1548" r:id="rId53"/>
    <p:sldId id="1549" r:id="rId54"/>
    <p:sldId id="1551" r:id="rId55"/>
    <p:sldId id="1552" r:id="rId56"/>
    <p:sldId id="1553" r:id="rId57"/>
    <p:sldId id="1554" r:id="rId58"/>
    <p:sldId id="1555" r:id="rId59"/>
    <p:sldId id="1556" r:id="rId60"/>
    <p:sldId id="1557" r:id="rId61"/>
    <p:sldId id="1558" r:id="rId62"/>
    <p:sldId id="1572" r:id="rId63"/>
    <p:sldId id="1579" r:id="rId64"/>
    <p:sldId id="1577" r:id="rId65"/>
    <p:sldId id="1500" r:id="rId66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notesMaster" Target="notesMasters/notesMaster1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2.emf"/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50.wmf"/><Relationship Id="rId1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52.wmf"/><Relationship Id="rId1" Type="http://schemas.openxmlformats.org/officeDocument/2006/relationships/oleObject" Target="../embeddings/oleObject4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4.png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emf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defTabSz="914400">
              <a:buSzPct val="100000"/>
            </a:pPr>
            <a:r>
              <a:rPr lang="ru-RU" altLang="ru-RU" sz="5400" kern="1200" baseline="0">
                <a:latin typeface="Times New Roman" panose="02020603050405020304" pitchFamily="18" charset="0"/>
              </a:rPr>
              <a:t>Конкурентные взаимоотношения</a:t>
            </a:r>
            <a:endParaRPr lang="ru-RU" altLang="ru-RU" sz="5400" kern="1200" baseline="0">
              <a:latin typeface="Times New Roman" panose="02020603050405020304" pitchFamily="18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457190" y="4959350"/>
            <a:ext cx="31470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Вадим Михайлович Хайтов</a:t>
            </a:r>
            <a:endParaRPr lang="ru-RU" altLang="en-US"/>
          </a:p>
          <a:p>
            <a:r>
              <a:rPr lang="ru-RU" altLang="en-US"/>
              <a:t>к.б.н.</a:t>
            </a:r>
            <a:endParaRPr lang="ru-RU" altLang="en-US"/>
          </a:p>
          <a:p>
            <a:r>
              <a:rPr lang="ru-RU" altLang="en-US"/>
              <a:t>кафедра Зоологии беспозвоночных</a:t>
            </a:r>
            <a:endParaRPr lang="ru-RU" altLang="en-US"/>
          </a:p>
          <a:p>
            <a:r>
              <a:rPr lang="en-US" altLang="en-US"/>
              <a:t>polydora@rambler.ru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5100"/>
            <a:ext cx="7772400" cy="1143000"/>
          </a:xfrm>
        </p:spPr>
        <p:txBody>
          <a:bodyPr/>
          <a:p>
            <a:r>
              <a:rPr lang="ru-RU" altLang="en-US"/>
              <a:t>Один из двигателей эволюции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7550" y="1308100"/>
            <a:ext cx="3098800" cy="435292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525" y="1231900"/>
            <a:ext cx="2825750" cy="44526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Мальтузианское противоречие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98980"/>
            <a:ext cx="7772400" cy="2946400"/>
          </a:xfrm>
        </p:spPr>
        <p:txBody>
          <a:bodyPr/>
          <a:p>
            <a:r>
              <a:rPr lang="ru-RU" altLang="en-US"/>
              <a:t>Геометрический рост численности популяции</a:t>
            </a:r>
            <a:endParaRPr lang="ru-RU" altLang="en-US"/>
          </a:p>
          <a:p>
            <a:r>
              <a:rPr lang="ru-RU" altLang="en-US"/>
              <a:t>Ограниченность ресурсов</a:t>
            </a:r>
            <a:endParaRPr lang="ru-RU" altLang="en-US"/>
          </a:p>
          <a:p>
            <a:r>
              <a:rPr lang="ru-RU" altLang="ru-RU"/>
              <a:t>Ограничение роста численности популяции.</a:t>
            </a:r>
            <a:endParaRPr lang="ru-RU" altLang="ru-RU"/>
          </a:p>
          <a:p>
            <a:endParaRPr lang="ru-RU" altLang="en-US"/>
          </a:p>
          <a:p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052955" y="4893310"/>
            <a:ext cx="50393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4000">
                <a:latin typeface="Comic Sans MS" panose="030F0702030302020204" charset="0"/>
              </a:rPr>
              <a:t>За счет чего?</a:t>
            </a:r>
            <a:endParaRPr lang="ru-RU" altLang="en-US" sz="4000">
              <a:latin typeface="Comic Sans MS" panose="030F07020303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Основное уравнение динамики численности</a:t>
            </a:r>
            <a:endParaRPr lang="ru-RU" alt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2051685" y="2637155"/>
            <a:ext cx="5256530" cy="180022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299335" y="3241040"/>
          <a:ext cx="4545330" cy="661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4450080" imgH="647065" progId="Equation.KSEE3">
                  <p:embed/>
                </p:oleObj>
              </mc:Choice>
              <mc:Fallback>
                <p:oleObj name="" r:id="rId1" imgW="4450080" imgH="647065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99335" y="3241040"/>
                        <a:ext cx="4545330" cy="661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Ответ на мальтузианское противоречие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Соотношение рождаемости и смертности должно находиться в зависимости от численности популяции: </a:t>
            </a:r>
            <a:r>
              <a:rPr lang="en-US" altLang="en-US" i="1"/>
              <a:t>r = F(N)</a:t>
            </a:r>
            <a:endParaRPr lang="en-US" altLang="en-US" i="1"/>
          </a:p>
          <a:p>
            <a:r>
              <a:rPr lang="ru-RU" altLang="en-US" b="1"/>
              <a:t>Обратная связь:</a:t>
            </a:r>
            <a:r>
              <a:rPr lang="ru-RU" altLang="en-US"/>
              <a:t> При повышении плотности либо уменьшается рождаемость, либо повышается смертность, либо увеличивается эмиграция.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Разновидности конкурентных отношений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44145" y="1981200"/>
            <a:ext cx="5375910" cy="4114800"/>
          </a:xfrm>
        </p:spPr>
        <p:txBody>
          <a:bodyPr/>
          <a:p>
            <a:r>
              <a:rPr lang="ru-RU" altLang="ru-RU" sz="2800"/>
              <a:t>Прямая конкуренция, или интерференция - прямые столкновения (агрессия),  аллелопатия, физическое вытеснение </a:t>
            </a:r>
            <a:r>
              <a:rPr lang="en-US" altLang="ru-RU" sz="2800" i="1"/>
              <a:t>etc</a:t>
            </a:r>
            <a:r>
              <a:rPr lang="ru-RU" altLang="ru-RU" sz="2800"/>
              <a:t>.</a:t>
            </a:r>
            <a:endParaRPr lang="ru-RU" altLang="ru-RU" sz="2800"/>
          </a:p>
          <a:p>
            <a:r>
              <a:rPr lang="ru-RU" altLang="ru-RU" sz="2800"/>
              <a:t> Эксплуатационная конкуренция - различия в интенсивности потребления ресурсов приводят к неравной способности к репродукции .</a:t>
            </a:r>
            <a:endParaRPr lang="ru-RU" altLang="ru-RU" sz="2800"/>
          </a:p>
          <a:p>
            <a:endParaRPr lang="ru-RU" altLang="ru-RU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8620" y="1965325"/>
            <a:ext cx="2781935" cy="2258695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5135" y="4321810"/>
            <a:ext cx="2725420" cy="22694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27000" y="322580"/>
            <a:ext cx="8864600" cy="1143000"/>
          </a:xfrm>
        </p:spPr>
        <p:txBody>
          <a:bodyPr/>
          <a:p>
            <a:r>
              <a:rPr lang="ru-RU" altLang="en-US" sz="3600"/>
              <a:t>Агрессия - одна из важнейших составляющих поведения животных</a:t>
            </a:r>
            <a:endParaRPr lang="ru-RU" altLang="en-US" sz="36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8800" y="1863090"/>
            <a:ext cx="2882265" cy="465518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935" y="1939290"/>
            <a:ext cx="2425065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-33655"/>
            <a:ext cx="7772400" cy="948690"/>
          </a:xfrm>
        </p:spPr>
        <p:txBody>
          <a:bodyPr/>
          <a:p>
            <a:r>
              <a:rPr lang="ru-RU" altLang="ru-RU" sz="2400"/>
              <a:t>При увеличении плотности популяции возрастает количество агрессивных контактов</a:t>
            </a:r>
            <a:endParaRPr lang="ru-RU" altLang="ru-RU" sz="24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50" y="2138045"/>
            <a:ext cx="5883275" cy="440944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35" y="1077595"/>
            <a:ext cx="4087495" cy="20758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740" y="3288030"/>
            <a:ext cx="2777490" cy="185039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6206490" y="5316855"/>
            <a:ext cx="26860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Чем выше плотность популяционной группировки, тем больше агрессивных контактов.</a:t>
            </a:r>
            <a:endParaRPr lang="ru-RU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46380"/>
            <a:ext cx="7772400" cy="947420"/>
          </a:xfrm>
        </p:spPr>
        <p:txBody>
          <a:bodyPr/>
          <a:p>
            <a:r>
              <a:rPr lang="ru-RU" altLang="en-US" sz="3200"/>
              <a:t>Территориальность - одно из проявлений интерференции</a:t>
            </a:r>
            <a:endParaRPr lang="ru-RU" altLang="en-US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910455" y="1752600"/>
            <a:ext cx="3808730" cy="2769870"/>
          </a:xfrm>
          <a:prstGeom prst="rect">
            <a:avLst/>
          </a:prstGeom>
        </p:spPr>
      </p:pic>
      <p:sp>
        <p:nvSpPr>
          <p:cNvPr id="5" name="Замещающее содержимое 4"/>
          <p:cNvSpPr>
            <a:spLocks noGrp="1"/>
          </p:cNvSpPr>
          <p:nvPr>
            <p:ph sz="half" idx="2"/>
          </p:nvPr>
        </p:nvSpPr>
        <p:spPr>
          <a:xfrm>
            <a:off x="517525" y="1752600"/>
            <a:ext cx="4214495" cy="4699000"/>
          </a:xfrm>
        </p:spPr>
        <p:txBody>
          <a:bodyPr/>
          <a:p>
            <a:r>
              <a:rPr lang="ru-RU" altLang="en-US"/>
              <a:t>Территориальное поведение - один из способов разделения ресурсов внутри популяции</a:t>
            </a:r>
            <a:endParaRPr lang="ru-RU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24205" y="1863090"/>
            <a:ext cx="7886700" cy="1700530"/>
          </a:xfrm>
        </p:spPr>
        <p:txBody>
          <a:bodyPr/>
          <a:p>
            <a:r>
              <a:rPr lang="ru-RU" altLang="en-US" sz="3600"/>
              <a:t>Почему все виды животных не стали одиночками с сильно развитым территориальным поведением?</a:t>
            </a:r>
            <a:endParaRPr lang="ru-RU" altLang="en-US"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600"/>
              <a:t>Иерархия доминирования в социальных группах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52400" y="1981200"/>
            <a:ext cx="3808476" cy="4114800"/>
          </a:xfrm>
        </p:spPr>
        <p:txBody>
          <a:bodyPr/>
          <a:p>
            <a:r>
              <a:rPr lang="ru-RU" altLang="en-US" sz="2800"/>
              <a:t>Иерархия доминирования  - один из способов поддержания группировок особей одного вида при ограниченности ресурсов</a:t>
            </a:r>
            <a:endParaRPr lang="ru-RU" altLang="en-US" sz="28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87775" y="1913890"/>
            <a:ext cx="5068570" cy="316738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787775" y="474408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https://www.monkeyworlds.com/wp-content/uploads/group_of_monkey.jpg</a:t>
            </a:r>
            <a:endParaRPr lang="ru-RU" altLang="en-US"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ru-RU"/>
              <a:t>Экологическая ниша </a:t>
            </a:r>
            <a:r>
              <a:rPr lang="en-US" altLang="ru-RU"/>
              <a:t>- </a:t>
            </a:r>
            <a:r>
              <a:rPr lang="ru-RU" altLang="ru-RU"/>
              <a:t>модель Элтона</a:t>
            </a:r>
            <a:endParaRPr lang="ru-RU" altLang="ru-RU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531110"/>
            <a:ext cx="7772400" cy="1143000"/>
          </a:xfrm>
        </p:spPr>
        <p:txBody>
          <a:bodyPr/>
          <a:p>
            <a:r>
              <a:rPr lang="ru-RU" altLang="en-US"/>
              <a:t>А как у животных с «простым» поведением ?</a:t>
            </a:r>
            <a:endParaRPr lang="ru-RU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110" y="609600"/>
            <a:ext cx="8086090" cy="669290"/>
          </a:xfrm>
        </p:spPr>
        <p:txBody>
          <a:bodyPr/>
          <a:p>
            <a:r>
              <a:rPr lang="ru-RU" altLang="ru-RU" sz="2800"/>
              <a:t>Бабочки: при повышенной плотности снижается вес особей</a:t>
            </a:r>
            <a:endParaRPr lang="ru-RU" altLang="ru-RU" sz="28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0015" y="2538730"/>
            <a:ext cx="6301740" cy="4262120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32200" y="1384935"/>
            <a:ext cx="5379085" cy="127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15" y="2654935"/>
            <a:ext cx="2579370" cy="1676400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6471285" y="433133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https://c1.staticflickr.com/8/7063/6941780657_f09b29195a_b.jpg</a:t>
            </a:r>
            <a:endParaRPr lang="ru-RU" altLang="en-US"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Заголовок 15"/>
          <p:cNvSpPr>
            <a:spLocks noGrp="1"/>
          </p:cNvSpPr>
          <p:nvPr>
            <p:ph type="title"/>
          </p:nvPr>
        </p:nvSpPr>
        <p:spPr>
          <a:xfrm>
            <a:off x="685800" y="109220"/>
            <a:ext cx="7772400" cy="1135380"/>
          </a:xfrm>
        </p:spPr>
        <p:txBody>
          <a:bodyPr/>
          <a:p>
            <a:r>
              <a:rPr lang="en-US" altLang="ru-RU" sz="2800" i="1"/>
              <a:t>Semibalanus balanoides</a:t>
            </a:r>
            <a:r>
              <a:rPr lang="ru-RU" altLang="en-US" sz="2800"/>
              <a:t>: </a:t>
            </a:r>
            <a:r>
              <a:rPr lang="ru-RU" altLang="ru-RU" sz="2800"/>
              <a:t>интерференция в плотных поселениях</a:t>
            </a:r>
            <a:endParaRPr lang="en-US" altLang="ru-RU" sz="280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1244600"/>
            <a:ext cx="3721735" cy="251841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3763010"/>
            <a:ext cx="2931795" cy="2048510"/>
          </a:xfrm>
          <a:prstGeom prst="rect">
            <a:avLst/>
          </a:prstGeom>
        </p:spPr>
      </p:pic>
      <p:pic>
        <p:nvPicPr>
          <p:cNvPr id="15" name="Замещающее содержимое 1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73550" y="2508885"/>
            <a:ext cx="4652010" cy="3388995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064000" y="1244600"/>
            <a:ext cx="5071110" cy="1470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5080" y="5958205"/>
            <a:ext cx="66833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ym typeface="+mn-ea"/>
              </a:rPr>
              <a:t>Рост - это отражение накопленной энергии.</a:t>
            </a:r>
            <a:endParaRPr lang="ru-RU" altLang="en-US"/>
          </a:p>
          <a:p>
            <a:r>
              <a:rPr lang="ru-RU" altLang="en-US"/>
              <a:t>Чем выше плотность поселения и чем меньше ресурсов, тем медленнее идет рост.  </a:t>
            </a:r>
            <a:endParaRPr lang="ru-RU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531110"/>
            <a:ext cx="7772400" cy="1143000"/>
          </a:xfrm>
        </p:spPr>
        <p:txBody>
          <a:bodyPr/>
          <a:p>
            <a:r>
              <a:rPr lang="ru-RU" altLang="en-US"/>
              <a:t>А как у растений?</a:t>
            </a:r>
            <a:endParaRPr lang="ru-RU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200"/>
              <a:t>Самоизреживание в плотных одновидовых посадках</a:t>
            </a:r>
            <a:endParaRPr lang="ru-RU" altLang="en-US" sz="320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3765" y="2006600"/>
            <a:ext cx="5161280" cy="4507865"/>
          </a:xfrm>
          <a:prstGeom prst="rect">
            <a:avLst/>
          </a:prstGeom>
        </p:spPr>
      </p:pic>
      <p:pic>
        <p:nvPicPr>
          <p:cNvPr id="13" name="Замещающее содержимое 1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" y="1987550"/>
            <a:ext cx="3215005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sz="3200"/>
              <a:t>Аутотоксичность: аллелопатия против своих</a:t>
            </a:r>
            <a:endParaRPr lang="ru-RU" altLang="ru-RU" sz="3200"/>
          </a:p>
        </p:txBody>
      </p:sp>
      <p:sp>
        <p:nvSpPr>
          <p:cNvPr id="8" name="Замещающее содержимое 7"/>
          <p:cNvSpPr/>
          <p:nvPr>
            <p:ph sz="half" idx="1"/>
          </p:nvPr>
        </p:nvSpPr>
        <p:spPr>
          <a:xfrm>
            <a:off x="245745" y="1981200"/>
            <a:ext cx="5045075" cy="4114800"/>
          </a:xfrm>
        </p:spPr>
        <p:txBody>
          <a:bodyPr/>
          <a:p>
            <a:pPr marL="0" indent="0">
              <a:buNone/>
            </a:pPr>
            <a:r>
              <a:rPr lang="ru-RU" altLang="ru-RU" sz="2800"/>
              <a:t>Люцерна </a:t>
            </a:r>
            <a:r>
              <a:rPr lang="en-US" altLang="ru-RU" sz="2800"/>
              <a:t>(</a:t>
            </a:r>
            <a:r>
              <a:rPr lang="en-US" altLang="ru-RU" sz="2800" i="1"/>
              <a:t>Medicago sativa</a:t>
            </a:r>
            <a:r>
              <a:rPr lang="en-US" altLang="ru-RU" sz="2800"/>
              <a:t>)</a:t>
            </a:r>
            <a:endParaRPr lang="en-US" altLang="ru-RU" sz="280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935" y="1913890"/>
            <a:ext cx="4297045" cy="488505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4813935" y="6215380"/>
            <a:ext cx="2540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https://1.bp.blogspot.com/-CLxfyXHCyYg/V31mAcyArMI/AAAAAAAAFn8/w6alT2GmCXshLTVXSOriVDC-_dAdDl6GwCK4B/s640/figure1.png</a:t>
            </a:r>
            <a:endParaRPr lang="ru-RU" altLang="en-US" sz="8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020" y="3717925"/>
            <a:ext cx="4098290" cy="308102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600710" y="646176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https://legumeinfo.org/sites/default/files/tripal/tripal_organism/images/18.jpg</a:t>
            </a:r>
            <a:endParaRPr lang="ru-RU" altLang="en-US"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515110"/>
          </a:xfrm>
        </p:spPr>
        <p:txBody>
          <a:bodyPr/>
          <a:p>
            <a:r>
              <a:rPr lang="ru-RU" altLang="en-US"/>
              <a:t>Межвидовая конкуренция</a:t>
            </a:r>
            <a:endParaRPr lang="ru-RU" altLang="en-US"/>
          </a:p>
        </p:txBody>
      </p:sp>
      <p:grpSp>
        <p:nvGrpSpPr>
          <p:cNvPr id="9" name="Группа 8"/>
          <p:cNvGrpSpPr/>
          <p:nvPr/>
        </p:nvGrpSpPr>
        <p:grpSpPr>
          <a:xfrm>
            <a:off x="3701415" y="3816350"/>
            <a:ext cx="1741170" cy="1819910"/>
            <a:chOff x="5279" y="3026"/>
            <a:chExt cx="2742" cy="2866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5279" y="3505"/>
              <a:ext cx="2743" cy="1799"/>
              <a:chOff x="2020" y="6198"/>
              <a:chExt cx="2743" cy="1799"/>
            </a:xfrm>
          </p:grpSpPr>
          <p:sp>
            <p:nvSpPr>
              <p:cNvPr id="5" name="Овал 4"/>
              <p:cNvSpPr/>
              <p:nvPr/>
            </p:nvSpPr>
            <p:spPr>
              <a:xfrm>
                <a:off x="2020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en-US"/>
                  <a:t>A</a:t>
                </a:r>
                <a:endParaRPr lang="en-US" altLang="en-US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3857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en-US"/>
                  <a:t>B</a:t>
                </a:r>
                <a:endParaRPr lang="en-US" altLang="en-US"/>
              </a:p>
            </p:txBody>
          </p:sp>
          <p:sp>
            <p:nvSpPr>
              <p:cNvPr id="8" name="Круговая стрелка 7"/>
              <p:cNvSpPr/>
              <p:nvPr/>
            </p:nvSpPr>
            <p:spPr>
              <a:xfrm>
                <a:off x="2739" y="6198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Круговая стрелка 9"/>
              <p:cNvSpPr/>
              <p:nvPr/>
            </p:nvSpPr>
            <p:spPr>
              <a:xfrm rot="10620000">
                <a:off x="2713" y="6963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" name="Текстовое поле 1"/>
            <p:cNvSpPr txBox="1"/>
            <p:nvPr/>
          </p:nvSpPr>
          <p:spPr>
            <a:xfrm>
              <a:off x="6268" y="5312"/>
              <a:ext cx="8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/>
                <a:t>-</a:t>
              </a:r>
              <a:endParaRPr lang="ru-RU" altLang="en-US"/>
            </a:p>
          </p:txBody>
        </p:sp>
        <p:sp>
          <p:nvSpPr>
            <p:cNvPr id="7" name="Текстовое поле 6"/>
            <p:cNvSpPr txBox="1"/>
            <p:nvPr/>
          </p:nvSpPr>
          <p:spPr>
            <a:xfrm>
              <a:off x="6242" y="3026"/>
              <a:ext cx="8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/>
                <a:t>-</a:t>
              </a:r>
              <a:endParaRPr lang="ru-RU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862455"/>
          </a:xfrm>
        </p:spPr>
        <p:txBody>
          <a:bodyPr/>
          <a:p>
            <a:r>
              <a:rPr lang="ru-RU" altLang="en-US"/>
              <a:t>Лицензионная модель</a:t>
            </a:r>
            <a:endParaRPr lang="ru-RU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Фундаментальная и реализованная ниша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Фундаментальная ниша - весь спектр условий, где может существовать вид в соответствии со своими физиологическими потребностями.</a:t>
            </a:r>
            <a:endParaRPr lang="ru-RU" altLang="en-US"/>
          </a:p>
          <a:p>
            <a:r>
              <a:rPr lang="ru-RU" altLang="en-US"/>
              <a:t>Реализованная ниша - спектр условий, в которых существует вид в данном биотопе в соответствии с условиями биотического и абиотического окружения.</a:t>
            </a:r>
            <a:endParaRPr lang="ru-RU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685800" y="180340"/>
            <a:ext cx="7772400" cy="927100"/>
          </a:xfrm>
        </p:spPr>
        <p:txBody>
          <a:bodyPr/>
          <a:p>
            <a:r>
              <a:rPr lang="en-US" altLang="ru-RU" sz="3200" i="1">
                <a:sym typeface="+mn-ea"/>
              </a:rPr>
              <a:t>Balanus </a:t>
            </a:r>
            <a:r>
              <a:rPr lang="en-US" altLang="ru-RU" sz="3200">
                <a:sym typeface="+mn-ea"/>
              </a:rPr>
              <a:t>vs </a:t>
            </a:r>
            <a:r>
              <a:rPr lang="en-US" altLang="ru-RU" sz="3200" i="1">
                <a:sym typeface="+mn-ea"/>
              </a:rPr>
              <a:t>Chthamalus</a:t>
            </a:r>
            <a:r>
              <a:rPr lang="ru-RU" altLang="en-US" sz="3200">
                <a:sym typeface="+mn-ea"/>
              </a:rPr>
              <a:t>: </a:t>
            </a:r>
            <a:r>
              <a:rPr lang="ru-RU" altLang="ru-RU" sz="3200"/>
              <a:t>Эксперименты Джозефа Коннелла</a:t>
            </a:r>
            <a:endParaRPr lang="ru-RU" altLang="ru-RU" sz="320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1"/>
          <a:srcRect l="1827" r="6450"/>
          <a:stretch>
            <a:fillRect/>
          </a:stretch>
        </p:blipFill>
        <p:spPr>
          <a:xfrm>
            <a:off x="55245" y="1661160"/>
            <a:ext cx="5518785" cy="4200525"/>
          </a:xfrm>
          <a:prstGeom prst="rect">
            <a:avLst/>
          </a:prstGeom>
        </p:spPr>
      </p:pic>
      <p:pic>
        <p:nvPicPr>
          <p:cNvPr id="10" name="Замещающее содержимое 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02835" y="1107440"/>
            <a:ext cx="3808730" cy="752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Замещающее содержимое 1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51525" y="3591560"/>
            <a:ext cx="2418715" cy="2252980"/>
          </a:xfrm>
          <a:prstGeom prst="rect">
            <a:avLst/>
          </a:prstGeom>
        </p:spPr>
      </p:pic>
      <p:sp>
        <p:nvSpPr>
          <p:cNvPr id="15" name="Текстовое поле 14"/>
          <p:cNvSpPr txBox="1"/>
          <p:nvPr/>
        </p:nvSpPr>
        <p:spPr>
          <a:xfrm>
            <a:off x="5851525" y="5507355"/>
            <a:ext cx="22536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https://upload.wikimedia.org/wikipedia/commons/4/41/Semibalanus_balanoides_2257.jpg</a:t>
            </a:r>
            <a:endParaRPr lang="ru-RU" altLang="en-US" sz="800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370" y="1926590"/>
            <a:ext cx="2388870" cy="1590040"/>
          </a:xfrm>
          <a:prstGeom prst="rect">
            <a:avLst/>
          </a:prstGeom>
        </p:spPr>
      </p:pic>
      <p:sp>
        <p:nvSpPr>
          <p:cNvPr id="17" name="Текстовое поле 16"/>
          <p:cNvSpPr txBox="1"/>
          <p:nvPr/>
        </p:nvSpPr>
        <p:spPr>
          <a:xfrm>
            <a:off x="5881370" y="3179445"/>
            <a:ext cx="21196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http://www.roboastra.com/Crustacea1/images/hpde616.jpg</a:t>
            </a:r>
            <a:endParaRPr lang="ru-RU" altLang="en-US" sz="8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222250" y="5862955"/>
            <a:ext cx="8021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Два вида морских желудей поселяются совместно на скальных поверхностях. </a:t>
            </a:r>
            <a:r>
              <a:rPr lang="en-US" altLang="ru-RU">
                <a:sym typeface="+mn-ea"/>
              </a:rPr>
              <a:t>Chthamalus </a:t>
            </a:r>
            <a:r>
              <a:rPr lang="ru-RU" altLang="en-US">
                <a:sym typeface="+mn-ea"/>
              </a:rPr>
              <a:t>поселяется в менее благоприятных условиях (более высокие уровни литорали)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3500"/>
            <a:ext cx="7772400" cy="677545"/>
          </a:xfrm>
        </p:spPr>
        <p:txBody>
          <a:bodyPr/>
          <a:p>
            <a:r>
              <a:rPr lang="ru-RU" altLang="en-US"/>
              <a:t>Чарльз Элтон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l="16772" t="25417" r="66117" b="18457"/>
          <a:stretch>
            <a:fillRect/>
          </a:stretch>
        </p:blipFill>
        <p:spPr>
          <a:xfrm>
            <a:off x="3346450" y="1028065"/>
            <a:ext cx="2451100" cy="452310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54635" y="5622290"/>
            <a:ext cx="3441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Ниша - место организма в биотическом окружении.</a:t>
            </a:r>
            <a:endParaRPr lang="ru-RU" altLang="ru-RU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387215" y="5622290"/>
            <a:ext cx="36925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Ю. Одум: Ниша - это профессия вида в сообществе, а местообитание - его адрес.</a:t>
            </a:r>
            <a:endParaRPr lang="ru-RU" alt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60" y="1028065"/>
            <a:ext cx="2381250" cy="292100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6417945" y="3578225"/>
            <a:ext cx="220027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https://upload.wikimedia.org/wikipedia/ru/thumb/e/eb/Elton_Charles052.jpg/375px-Elton_Charles052.jpg</a:t>
            </a:r>
            <a:endParaRPr lang="ru-RU" altLang="en-US" sz="60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" y="1028065"/>
            <a:ext cx="2557145" cy="39960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3"/>
          <p:cNvPicPr>
            <a:picLocks noChangeAspect="1"/>
          </p:cNvPicPr>
          <p:nvPr>
            <p:ph sz="half" idx="2"/>
          </p:nvPr>
        </p:nvPicPr>
        <p:blipFill>
          <a:blip r:embed="rId1"/>
          <a:srcRect l="24363" r="23431"/>
          <a:stretch>
            <a:fillRect/>
          </a:stretch>
        </p:blipFill>
        <p:spPr>
          <a:xfrm>
            <a:off x="125095" y="1239520"/>
            <a:ext cx="5128895" cy="54527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685800" y="180340"/>
            <a:ext cx="7772400" cy="927100"/>
          </a:xfrm>
        </p:spPr>
        <p:txBody>
          <a:bodyPr/>
          <a:p>
            <a:r>
              <a:rPr lang="en-US" altLang="ru-RU" sz="3200" i="1">
                <a:sym typeface="+mn-ea"/>
              </a:rPr>
              <a:t>Balanus </a:t>
            </a:r>
            <a:r>
              <a:rPr lang="en-US" altLang="ru-RU" sz="3200">
                <a:sym typeface="+mn-ea"/>
              </a:rPr>
              <a:t>vs </a:t>
            </a:r>
            <a:r>
              <a:rPr lang="en-US" altLang="ru-RU" sz="3200" i="1">
                <a:sym typeface="+mn-ea"/>
              </a:rPr>
              <a:t>Chthamalus</a:t>
            </a:r>
            <a:r>
              <a:rPr lang="ru-RU" altLang="en-US" sz="3200">
                <a:sym typeface="+mn-ea"/>
              </a:rPr>
              <a:t>: </a:t>
            </a:r>
            <a:r>
              <a:rPr lang="ru-RU" altLang="ru-RU" sz="3200"/>
              <a:t>Эксперименты Джозефа Коннелла</a:t>
            </a:r>
            <a:endParaRPr lang="ru-RU" altLang="ru-RU" sz="32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408295" y="1243965"/>
            <a:ext cx="33401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Если удалить </a:t>
            </a:r>
            <a:r>
              <a:rPr lang="en-US" altLang="en-US"/>
              <a:t>Balanus</a:t>
            </a:r>
            <a:r>
              <a:rPr lang="ru-RU" altLang="en-US"/>
              <a:t>, то </a:t>
            </a:r>
            <a:r>
              <a:rPr lang="en-US" altLang="ru-RU">
                <a:sym typeface="+mn-ea"/>
              </a:rPr>
              <a:t>Chthamalus </a:t>
            </a:r>
            <a:r>
              <a:rPr lang="ru-RU" altLang="en-US">
                <a:sym typeface="+mn-ea"/>
              </a:rPr>
              <a:t>займет и нижние участки литорали.</a:t>
            </a:r>
            <a:r>
              <a:rPr lang="ru-RU" altLang="en-US"/>
              <a:t> </a:t>
            </a:r>
            <a:endParaRPr lang="ru-RU" altLang="en-US"/>
          </a:p>
          <a:p>
            <a:endParaRPr lang="ru-RU" altLang="en-US"/>
          </a:p>
          <a:p>
            <a:r>
              <a:rPr lang="ru-RU" altLang="en-US"/>
              <a:t>Фундаментальная ниша </a:t>
            </a:r>
            <a:r>
              <a:rPr lang="en-US" altLang="ru-RU">
                <a:sym typeface="+mn-ea"/>
              </a:rPr>
              <a:t>Chthamalus </a:t>
            </a:r>
            <a:r>
              <a:rPr lang="ru-RU" altLang="en-US">
                <a:sym typeface="+mn-ea"/>
              </a:rPr>
              <a:t>заметно шире, чем реализованная ниша. 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rcRect r="29338"/>
          <a:stretch>
            <a:fillRect/>
          </a:stretch>
        </p:blipFill>
        <p:spPr>
          <a:xfrm>
            <a:off x="109220" y="1480820"/>
            <a:ext cx="5737225" cy="4962525"/>
          </a:xfrm>
          <a:prstGeom prst="rect">
            <a:avLst/>
          </a:prstGeom>
        </p:spPr>
      </p:pic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685800" y="180340"/>
            <a:ext cx="7772400" cy="927100"/>
          </a:xfrm>
        </p:spPr>
        <p:txBody>
          <a:bodyPr/>
          <a:p>
            <a:r>
              <a:rPr lang="en-US" altLang="ru-RU" sz="3200" i="1">
                <a:sym typeface="+mn-ea"/>
              </a:rPr>
              <a:t>Balanus </a:t>
            </a:r>
            <a:r>
              <a:rPr lang="en-US" altLang="ru-RU" sz="3200">
                <a:sym typeface="+mn-ea"/>
              </a:rPr>
              <a:t>vs </a:t>
            </a:r>
            <a:r>
              <a:rPr lang="en-US" altLang="ru-RU" sz="3200" i="1">
                <a:sym typeface="+mn-ea"/>
              </a:rPr>
              <a:t>Chthamalus</a:t>
            </a:r>
            <a:r>
              <a:rPr lang="ru-RU" altLang="en-US" sz="3200">
                <a:sym typeface="+mn-ea"/>
              </a:rPr>
              <a:t>: </a:t>
            </a:r>
            <a:r>
              <a:rPr lang="ru-RU" altLang="ru-RU" sz="3200"/>
              <a:t>Эксперименты Джозефа Коннелла</a:t>
            </a:r>
            <a:endParaRPr lang="ru-RU" altLang="ru-RU" sz="32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6322060" y="1475105"/>
            <a:ext cx="249872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Фунаментальная ниша </a:t>
            </a:r>
            <a:r>
              <a:rPr lang="en-US" altLang="ru-RU">
                <a:sym typeface="+mn-ea"/>
              </a:rPr>
              <a:t>Balanus </a:t>
            </a:r>
            <a:r>
              <a:rPr lang="ru-RU" altLang="en-US">
                <a:sym typeface="+mn-ea"/>
              </a:rPr>
              <a:t>почти совпадает с реализованной. Но не совсем...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6355"/>
            <a:ext cx="7772400" cy="1143000"/>
          </a:xfrm>
        </p:spPr>
        <p:txBody>
          <a:bodyPr/>
          <a:p>
            <a:r>
              <a:rPr lang="en-US" altLang="ru-RU" sz="3200" i="1">
                <a:sym typeface="+mn-ea"/>
              </a:rPr>
              <a:t>Balanus </a:t>
            </a:r>
            <a:r>
              <a:rPr lang="en-US" altLang="ru-RU" sz="3200">
                <a:sym typeface="+mn-ea"/>
              </a:rPr>
              <a:t>vs </a:t>
            </a:r>
            <a:r>
              <a:rPr lang="en-US" altLang="ru-RU" sz="3200" i="1">
                <a:sym typeface="+mn-ea"/>
              </a:rPr>
              <a:t>Chthamalus</a:t>
            </a:r>
            <a:r>
              <a:rPr lang="ru-RU" altLang="en-US" sz="3200">
                <a:sym typeface="+mn-ea"/>
              </a:rPr>
              <a:t>: </a:t>
            </a:r>
            <a:r>
              <a:rPr lang="ru-RU" altLang="ru-RU" sz="3200">
                <a:sym typeface="+mn-ea"/>
              </a:rPr>
              <a:t>Эксперименты Джозефа Коннелла</a:t>
            </a:r>
            <a:endParaRPr lang="ru-RU" altLang="ru-RU" sz="3200">
              <a:sym typeface="+mn-ea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285" y="1189355"/>
            <a:ext cx="7362825" cy="496189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12725" y="6208395"/>
            <a:ext cx="8704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ym typeface="+mn-ea"/>
              </a:rPr>
              <a:t>Balanus </a:t>
            </a:r>
            <a:r>
              <a:rPr lang="ru-RU" altLang="en-US">
                <a:sym typeface="+mn-ea"/>
              </a:rPr>
              <a:t>не распространяется ниже: ограничение за счет хищников. 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Бывают ли пустые экологические ниши?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962900" cy="4114800"/>
          </a:xfrm>
        </p:spPr>
        <p:txBody>
          <a:bodyPr/>
          <a:p>
            <a:r>
              <a:rPr lang="ru-RU" altLang="en-US"/>
              <a:t>Элтоновская ниша  </a:t>
            </a:r>
            <a:endParaRPr lang="ru-RU" altLang="en-US"/>
          </a:p>
          <a:p>
            <a:r>
              <a:rPr lang="ru-RU" altLang="en-US"/>
              <a:t>ДА</a:t>
            </a:r>
            <a:endParaRPr lang="ru-RU" altLang="en-US"/>
          </a:p>
          <a:p>
            <a:r>
              <a:rPr lang="ru-RU" altLang="en-US">
                <a:sym typeface="+mn-ea"/>
              </a:rPr>
              <a:t>Хатчинсоновская ниша 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НЕТ</a:t>
            </a:r>
            <a:endParaRPr lang="ru-RU" altLang="en-US">
              <a:sym typeface="+mn-ea"/>
            </a:endParaRPr>
          </a:p>
          <a:p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Как примирить две концепции?</a:t>
            </a:r>
            <a:endParaRPr lang="ru-RU" altLang="en-US">
              <a:sym typeface="+mn-ea"/>
            </a:endParaRPr>
          </a:p>
          <a:p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Экологическая лицензия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515620" y="1981200"/>
            <a:ext cx="8425180" cy="4114800"/>
          </a:xfrm>
        </p:spPr>
        <p:txBody>
          <a:bodyPr/>
          <a:p>
            <a:r>
              <a:rPr lang="ru-RU" altLang="en-US"/>
              <a:t>Экологические факторы: условия и ресурсы.</a:t>
            </a:r>
            <a:endParaRPr lang="ru-RU" altLang="en-US"/>
          </a:p>
          <a:p>
            <a:r>
              <a:rPr lang="ru-RU" altLang="en-US" b="1"/>
              <a:t>Лицензия </a:t>
            </a:r>
            <a:r>
              <a:rPr lang="ru-RU" altLang="en-US"/>
              <a:t>- спектр ресурсов, предоставляемых данным биотопом.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Соотношение ниш и лицензий</a:t>
            </a:r>
            <a:endParaRPr lang="ru-RU" altLang="en-US"/>
          </a:p>
        </p:txBody>
      </p:sp>
      <p:pic>
        <p:nvPicPr>
          <p:cNvPr id="6146" name="Picture 2" descr="D:\Andrei\КноРус\В издательство Кнорус\Иллюстрации\Тема7\Рис. 7.4.TIF"/>
          <p:cNvPicPr>
            <a:picLocks noChangeAspect="1"/>
          </p:cNvPicPr>
          <p:nvPr>
            <p:ph sz="half" idx="1"/>
          </p:nvPr>
        </p:nvPicPr>
        <p:blipFill>
          <a:blip r:embed="rId1"/>
          <a:srcRect t="8181" r="55410" b="51733"/>
          <a:stretch>
            <a:fillRect/>
          </a:stretch>
        </p:blipFill>
        <p:spPr>
          <a:xfrm>
            <a:off x="5388610" y="1752600"/>
            <a:ext cx="3586480" cy="4114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835914" y="1752600"/>
            <a:ext cx="3808476" cy="4114800"/>
          </a:xfrm>
        </p:spPr>
        <p:txBody>
          <a:bodyPr/>
          <a:p>
            <a:pPr marL="0" indent="0">
              <a:buNone/>
            </a:pPr>
            <a:r>
              <a:rPr lang="ru-RU" altLang="en-US"/>
              <a:t>Одна популяция в биотопе.</a:t>
            </a:r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590030" y="5976620"/>
            <a:ext cx="2302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Бродский, 2006</a:t>
            </a:r>
            <a:endParaRPr lang="ru-RU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Соотношение ниш и лицензий</a:t>
            </a:r>
            <a:endParaRPr lang="ru-RU" altLang="en-US"/>
          </a:p>
        </p:txBody>
      </p:sp>
      <p:pic>
        <p:nvPicPr>
          <p:cNvPr id="6146" name="Picture 2" descr="D:\Andrei\КноРус\В издательство Кнорус\Иллюстрации\Тема7\Рис. 7.4.TIF"/>
          <p:cNvPicPr>
            <a:picLocks noChangeAspect="1"/>
          </p:cNvPicPr>
          <p:nvPr>
            <p:ph sz="half" idx="1"/>
          </p:nvPr>
        </p:nvPicPr>
        <p:blipFill>
          <a:blip r:embed="rId1"/>
          <a:srcRect l="51174" t="10334" r="-1299" b="49580"/>
          <a:stretch>
            <a:fillRect/>
          </a:stretch>
        </p:blipFill>
        <p:spPr>
          <a:xfrm>
            <a:off x="5121910" y="1752600"/>
            <a:ext cx="4031615" cy="4114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236220" y="1752600"/>
            <a:ext cx="4793615" cy="4114800"/>
          </a:xfrm>
        </p:spPr>
        <p:txBody>
          <a:bodyPr/>
          <a:p>
            <a:pPr marL="0" indent="0">
              <a:buNone/>
            </a:pPr>
            <a:r>
              <a:rPr lang="ru-RU" altLang="en-US"/>
              <a:t>Две популяции в биотопе с перекрывающимися нишами. Форма реализованной ниши зависит от конкурентоспособности каждого из видов</a:t>
            </a:r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590030" y="5976620"/>
            <a:ext cx="2302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Бродский, 2006</a:t>
            </a:r>
            <a:endParaRPr lang="ru-RU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129790"/>
            <a:ext cx="7772400" cy="1681480"/>
          </a:xfrm>
        </p:spPr>
        <p:txBody>
          <a:bodyPr/>
          <a:p>
            <a:r>
              <a:rPr lang="ru-RU" altLang="en-US"/>
              <a:t>Почему реализованные ниши в рамках одной лицензии не перекрываются? </a:t>
            </a:r>
            <a:endParaRPr lang="ru-RU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Замещающее содержимое 7"/>
          <p:cNvPicPr>
            <a:picLocks noChangeAspect="1"/>
          </p:cNvPicPr>
          <p:nvPr>
            <p:ph sz="quarter" idx="2"/>
          </p:nvPr>
        </p:nvPicPr>
        <p:blipFill>
          <a:blip r:embed="rId1"/>
          <a:stretch>
            <a:fillRect/>
          </a:stretch>
        </p:blipFill>
        <p:spPr>
          <a:xfrm>
            <a:off x="76200" y="1335405"/>
            <a:ext cx="5227955" cy="2724150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sz="quarter" idx="3"/>
          </p:nvPr>
        </p:nvPicPr>
        <p:blipFill>
          <a:blip r:embed="rId2"/>
          <a:stretch>
            <a:fillRect/>
          </a:stretch>
        </p:blipFill>
        <p:spPr>
          <a:xfrm>
            <a:off x="76835" y="4059555"/>
            <a:ext cx="5227320" cy="279273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45" y="91440"/>
            <a:ext cx="4954270" cy="15259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Текстовое поле 12"/>
          <p:cNvSpPr txBox="1"/>
          <p:nvPr/>
        </p:nvSpPr>
        <p:spPr>
          <a:xfrm>
            <a:off x="5638800" y="1906270"/>
            <a:ext cx="318135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При удалении </a:t>
            </a:r>
            <a:r>
              <a:rPr lang="en-US" altLang="ru-RU"/>
              <a:t>Balanus </a:t>
            </a:r>
            <a:r>
              <a:rPr lang="ru-RU" altLang="ru-RU"/>
              <a:t>происходил рост обилия </a:t>
            </a:r>
            <a:r>
              <a:rPr lang="en-US" altLang="ru-RU"/>
              <a:t>Chthamalus</a:t>
            </a:r>
            <a:r>
              <a:rPr lang="ru-RU" altLang="en-US"/>
              <a:t>. В местах, где удаление </a:t>
            </a:r>
            <a:r>
              <a:rPr lang="en-US" altLang="en-US"/>
              <a:t>Balanus </a:t>
            </a:r>
            <a:r>
              <a:rPr lang="ru-RU" altLang="en-US"/>
              <a:t>не производилось, обилие </a:t>
            </a:r>
            <a:r>
              <a:rPr lang="en-US" altLang="en-US"/>
              <a:t>Chthamalus </a:t>
            </a:r>
            <a:r>
              <a:rPr lang="ru-RU" altLang="en-US"/>
              <a:t> падало.</a:t>
            </a:r>
            <a:endParaRPr lang="ru-RU" altLang="en-US"/>
          </a:p>
          <a:p>
            <a:endParaRPr lang="en-US" altLang="ru-RU"/>
          </a:p>
          <a:p>
            <a:r>
              <a:rPr lang="ru-RU" altLang="ru-RU"/>
              <a:t>На площадках, где удаляли </a:t>
            </a:r>
            <a:r>
              <a:rPr lang="en-US" altLang="ru-RU">
                <a:sym typeface="+mn-ea"/>
              </a:rPr>
              <a:t>Chthamalus</a:t>
            </a:r>
            <a:r>
              <a:rPr lang="ru-RU" altLang="en-US">
                <a:sym typeface="+mn-ea"/>
              </a:rPr>
              <a:t>,</a:t>
            </a:r>
            <a:r>
              <a:rPr lang="en-US" altLang="ru-RU">
                <a:sym typeface="+mn-ea"/>
              </a:rPr>
              <a:t> </a:t>
            </a:r>
            <a:r>
              <a:rPr lang="ru-RU" altLang="en-US">
                <a:sym typeface="+mn-ea"/>
              </a:rPr>
              <a:t>рост обилия </a:t>
            </a:r>
            <a:r>
              <a:rPr lang="en-US" altLang="en-US">
                <a:sym typeface="+mn-ea"/>
              </a:rPr>
              <a:t>Balanus</a:t>
            </a:r>
            <a:r>
              <a:rPr lang="ru-RU" altLang="en-US">
                <a:sym typeface="+mn-ea"/>
              </a:rPr>
              <a:t> происходил так же, как и на площадках, где не удаляли </a:t>
            </a:r>
            <a:r>
              <a:rPr lang="en-US" altLang="en-US">
                <a:sym typeface="+mn-ea"/>
              </a:rPr>
              <a:t>Chthamalus</a:t>
            </a:r>
            <a:endParaRPr lang="en-US" altLang="en-US">
              <a:sym typeface="+mn-ea"/>
            </a:endParaRPr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76200" y="236220"/>
            <a:ext cx="37814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>
                <a:solidFill>
                  <a:schemeClr val="tx2"/>
                </a:solidFill>
                <a:sym typeface="+mn-ea"/>
              </a:rPr>
              <a:t>Balanus vs Chthamalus</a:t>
            </a:r>
            <a:r>
              <a:rPr lang="ru-RU" altLang="en-US">
                <a:solidFill>
                  <a:schemeClr val="tx2"/>
                </a:solidFill>
                <a:sym typeface="+mn-ea"/>
              </a:rPr>
              <a:t>: Силы не равны</a:t>
            </a:r>
            <a:endParaRPr lang="ru-RU" altLang="en-US">
              <a:solidFill>
                <a:schemeClr val="tx2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Принцип конкурентного исключения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81915"/>
            <a:ext cx="7772400" cy="633095"/>
          </a:xfrm>
        </p:spPr>
        <p:txBody>
          <a:bodyPr/>
          <a:p>
            <a:r>
              <a:rPr lang="ru-RU" altLang="en-US"/>
              <a:t>Элтоновские ниши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676275"/>
            <a:ext cx="7772400" cy="1169670"/>
          </a:xfrm>
        </p:spPr>
        <p:txBody>
          <a:bodyPr/>
          <a:p>
            <a:r>
              <a:rPr lang="ru-RU" altLang="en-US"/>
              <a:t>Разные виды могут занимать одну и ту же нишу в разных сообществах</a:t>
            </a:r>
            <a:r>
              <a:rPr lang="en-US" altLang="ru-RU"/>
              <a:t>.</a:t>
            </a:r>
            <a:endParaRPr lang="en-US" altLang="ru-RU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5920" y="2142490"/>
            <a:ext cx="3175000" cy="317500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455920" y="2142490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http://www.tepid.ru/images-1/razorbill-2.jpg</a:t>
            </a:r>
            <a:endParaRPr lang="ru-RU" altLang="en-US" sz="8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75" y="2143125"/>
            <a:ext cx="3273425" cy="3174365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892175" y="4980305"/>
            <a:ext cx="17621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http://filin.vn.ua/images/filin_images/aves/s_humboldti.jpg</a:t>
            </a:r>
            <a:endParaRPr lang="ru-RU" altLang="en-US" sz="8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259205" y="17741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Spheniscus humboldti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5773420" y="17741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/>
              <a:t> Alca torda</a:t>
            </a:r>
            <a:endParaRPr lang="ru-RU" altLang="en-US"/>
          </a:p>
        </p:txBody>
      </p:sp>
      <p:grpSp>
        <p:nvGrpSpPr>
          <p:cNvPr id="13" name="Группа 12"/>
          <p:cNvGrpSpPr/>
          <p:nvPr/>
        </p:nvGrpSpPr>
        <p:grpSpPr>
          <a:xfrm>
            <a:off x="2892425" y="4703445"/>
            <a:ext cx="4080510" cy="2104390"/>
            <a:chOff x="4555" y="7407"/>
            <a:chExt cx="6426" cy="3314"/>
          </a:xfrm>
        </p:grpSpPr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100000"/>
                  </a:srgbClr>
                </a:clrFrom>
                <a:clrTo>
                  <a:srgbClr val="000000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55" y="7407"/>
              <a:ext cx="6427" cy="3315"/>
            </a:xfrm>
            <a:prstGeom prst="rect">
              <a:avLst/>
            </a:prstGeom>
          </p:spPr>
        </p:pic>
        <p:pic>
          <p:nvPicPr>
            <p:cNvPr id="5" name="Изображение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B4DCFC">
                    <a:alpha val="100000"/>
                  </a:srgbClr>
                </a:clrFrom>
                <a:clrTo>
                  <a:srgbClr val="B4DCFC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39" y="8733"/>
              <a:ext cx="1078" cy="1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6995" y="18415"/>
            <a:ext cx="8908415" cy="767715"/>
          </a:xfrm>
        </p:spPr>
        <p:txBody>
          <a:bodyPr/>
          <a:p>
            <a:r>
              <a:rPr lang="ru-RU" altLang="en-US"/>
              <a:t>Вначале было слово... математиков</a:t>
            </a:r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10515" y="865505"/>
            <a:ext cx="85223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В уравнениях популяционной динамики, как и в уравнениях химической кинетики, используется “принцип соударений”, когда скорость реакции пропорциональна произведению концентраций реагирующих компонентов.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4340" y="2037080"/>
            <a:ext cx="2817495" cy="358648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30" y="1858010"/>
            <a:ext cx="3186430" cy="474091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557520" y="5692775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/>
              <a:t>Vito Volterra</a:t>
            </a:r>
            <a:endParaRPr lang="en-US" altLang="ru-R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6435" y="359410"/>
            <a:ext cx="7772400" cy="643890"/>
          </a:xfrm>
        </p:spPr>
        <p:txBody>
          <a:bodyPr/>
          <a:p>
            <a:r>
              <a:rPr lang="ru-RU" altLang="ru-RU" sz="3200"/>
              <a:t>Вольтера развивал идеи </a:t>
            </a:r>
            <a:r>
              <a:rPr lang="ru-RU" altLang="en-US" sz="3200">
                <a:sym typeface="+mn-ea"/>
              </a:rPr>
              <a:t>Ферхюльста</a:t>
            </a:r>
            <a:br>
              <a:rPr lang="ru-RU" altLang="en-US" sz="3200"/>
            </a:br>
            <a:endParaRPr lang="ru-RU" altLang="ru-RU" sz="3200"/>
          </a:p>
        </p:txBody>
      </p:sp>
      <p:sp>
        <p:nvSpPr>
          <p:cNvPr id="16" name="Прямоугольник 15"/>
          <p:cNvSpPr/>
          <p:nvPr/>
        </p:nvSpPr>
        <p:spPr>
          <a:xfrm>
            <a:off x="1776095" y="1875155"/>
            <a:ext cx="5591810" cy="385889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2190115" y="2078355"/>
          <a:ext cx="4763770" cy="13798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90115" y="2078355"/>
                        <a:ext cx="4763770" cy="13798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Объект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89150" y="3964940"/>
          <a:ext cx="4967605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4114800" imgH="1885315" progId="Equation.KSEE3">
                  <p:embed/>
                </p:oleObj>
              </mc:Choice>
              <mc:Fallback>
                <p:oleObj name="" r:id="rId3" imgW="4114800" imgH="1885315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9150" y="3964940"/>
                        <a:ext cx="4967605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Текстовое поле 6"/>
          <p:cNvSpPr txBox="1"/>
          <p:nvPr/>
        </p:nvSpPr>
        <p:spPr>
          <a:xfrm>
            <a:off x="1776730" y="1212850"/>
            <a:ext cx="55918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800"/>
              <a:t>Уравнение Ферхюльста</a:t>
            </a:r>
            <a:endParaRPr lang="ru-RU" altLang="en-US" sz="2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Прямоугольник 15"/>
          <p:cNvSpPr/>
          <p:nvPr/>
        </p:nvSpPr>
        <p:spPr>
          <a:xfrm>
            <a:off x="45720" y="2124710"/>
            <a:ext cx="5586730" cy="34074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8270"/>
            <a:ext cx="7772400" cy="835660"/>
          </a:xfrm>
        </p:spPr>
        <p:txBody>
          <a:bodyPr/>
          <a:p>
            <a:r>
              <a:rPr lang="ru-RU" altLang="ru-RU" sz="2800"/>
              <a:t>Система уравнений динамики численности для двух взаимодействующих видов </a:t>
            </a:r>
            <a:endParaRPr lang="ru-RU" altLang="ru-RU" sz="2800"/>
          </a:p>
        </p:txBody>
      </p:sp>
      <p:sp>
        <p:nvSpPr>
          <p:cNvPr id="4" name="Левая фигурная скобка 3"/>
          <p:cNvSpPr/>
          <p:nvPr/>
        </p:nvSpPr>
        <p:spPr>
          <a:xfrm>
            <a:off x="189865" y="2367915"/>
            <a:ext cx="457200" cy="2812415"/>
          </a:xfrm>
          <a:prstGeom prst="leftBrace">
            <a:avLst/>
          </a:prstGeom>
          <a:ln>
            <a:solidFill>
              <a:srgbClr val="00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638175" y="2514600"/>
          <a:ext cx="4687570" cy="123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688465" imgH="444500" progId="Equation.KSEE3">
                  <p:embed/>
                </p:oleObj>
              </mc:Choice>
              <mc:Fallback>
                <p:oleObj name="" r:id="rId1" imgW="1688465" imgH="4445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38175" y="2514600"/>
                        <a:ext cx="4687570" cy="1234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7858" y="3963670"/>
          <a:ext cx="4796155" cy="1216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1752600" imgH="444500" progId="Equation.KSEE3">
                  <p:embed/>
                </p:oleObj>
              </mc:Choice>
              <mc:Fallback>
                <p:oleObj name="" r:id="rId3" imgW="1752600" imgH="4445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7858" y="3963670"/>
                        <a:ext cx="4796155" cy="1216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Овал 6"/>
          <p:cNvSpPr/>
          <p:nvPr/>
        </p:nvSpPr>
        <p:spPr>
          <a:xfrm>
            <a:off x="4215765" y="2348865"/>
            <a:ext cx="1296035" cy="864235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351155" y="963930"/>
            <a:ext cx="42208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/>
              <a:t>Уменьшает скорость роста численности первого вида пропорционально численности второго вида</a:t>
            </a:r>
            <a:endParaRPr lang="ru-RU" altLang="en-US"/>
          </a:p>
        </p:txBody>
      </p:sp>
      <p:cxnSp>
        <p:nvCxnSpPr>
          <p:cNvPr id="9" name="Прямая со стрелкой 8"/>
          <p:cNvCxnSpPr>
            <a:stCxn id="8" idx="3"/>
            <a:endCxn id="7" idx="0"/>
          </p:cNvCxnSpPr>
          <p:nvPr/>
        </p:nvCxnSpPr>
        <p:spPr>
          <a:xfrm>
            <a:off x="4572000" y="1563370"/>
            <a:ext cx="292100" cy="785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овое поле 9"/>
          <p:cNvSpPr txBox="1"/>
          <p:nvPr/>
        </p:nvSpPr>
        <p:spPr>
          <a:xfrm>
            <a:off x="351155" y="5532120"/>
            <a:ext cx="42208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ru-RU" altLang="en-US"/>
              <a:t>Уменьшает скорость роста численности второго вида пропорционально численности первого вида</a:t>
            </a:r>
            <a:endParaRPr lang="ru-RU" altLang="en-US"/>
          </a:p>
        </p:txBody>
      </p:sp>
      <p:sp>
        <p:nvSpPr>
          <p:cNvPr id="11" name="Овал 10"/>
          <p:cNvSpPr/>
          <p:nvPr/>
        </p:nvSpPr>
        <p:spPr>
          <a:xfrm>
            <a:off x="4275455" y="3851910"/>
            <a:ext cx="1296035" cy="864235"/>
          </a:xfrm>
          <a:prstGeom prst="ellipse">
            <a:avLst/>
          </a:prstGeom>
          <a:noFill/>
          <a:ln>
            <a:solidFill>
              <a:schemeClr val="accent1">
                <a:shade val="50000"/>
                <a:alpha val="4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12" name="Прямая со стрелкой 11"/>
          <p:cNvCxnSpPr>
            <a:endCxn id="11" idx="4"/>
          </p:cNvCxnSpPr>
          <p:nvPr/>
        </p:nvCxnSpPr>
        <p:spPr>
          <a:xfrm flipV="1">
            <a:off x="4356735" y="4716145"/>
            <a:ext cx="567055" cy="1304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мещающее содержимое 2"/>
          <p:cNvSpPr>
            <a:spLocks noGrp="1"/>
          </p:cNvSpPr>
          <p:nvPr/>
        </p:nvSpPr>
        <p:spPr>
          <a:xfrm>
            <a:off x="5571490" y="2035810"/>
            <a:ext cx="3499485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/>
              <a:t>r</a:t>
            </a:r>
            <a:r>
              <a:rPr lang="en-US" altLang="en-US" sz="2000" baseline="-25000"/>
              <a:t>1  </a:t>
            </a:r>
            <a:r>
              <a:rPr lang="en-US" altLang="en-US" sz="2000"/>
              <a:t>r</a:t>
            </a:r>
            <a:r>
              <a:rPr lang="en-US" altLang="en-US" sz="2000" baseline="-25000"/>
              <a:t>2 </a:t>
            </a:r>
            <a:r>
              <a:rPr lang="en-US" altLang="en-US" sz="2000"/>
              <a:t> - </a:t>
            </a:r>
            <a:r>
              <a:rPr lang="ru-RU" altLang="en-US" sz="2000"/>
              <a:t>мальтузианские параметры для видов 1 и 2</a:t>
            </a:r>
            <a:endParaRPr lang="ru-RU" altLang="en-US" sz="2000"/>
          </a:p>
          <a:p>
            <a:r>
              <a:rPr lang="en-US" altLang="en-US" sz="2000">
                <a:sym typeface="+mn-ea"/>
              </a:rPr>
              <a:t>K</a:t>
            </a:r>
            <a:r>
              <a:rPr lang="en-US" altLang="en-US" sz="2000" baseline="-25000">
                <a:sym typeface="+mn-ea"/>
              </a:rPr>
              <a:t>1  </a:t>
            </a:r>
            <a:r>
              <a:rPr lang="en-US" altLang="en-US" sz="2000">
                <a:sym typeface="+mn-ea"/>
              </a:rPr>
              <a:t>K</a:t>
            </a:r>
            <a:r>
              <a:rPr lang="en-US" altLang="en-US" sz="2000" baseline="-25000">
                <a:sym typeface="+mn-ea"/>
              </a:rPr>
              <a:t>2 </a:t>
            </a:r>
            <a:r>
              <a:rPr lang="en-US" altLang="en-US" sz="2000">
                <a:sym typeface="+mn-ea"/>
              </a:rPr>
              <a:t> - </a:t>
            </a:r>
            <a:r>
              <a:rPr lang="ru-RU" altLang="en-US" sz="2000">
                <a:sym typeface="+mn-ea"/>
              </a:rPr>
              <a:t>Емкости среды для видов 1 и 2</a:t>
            </a:r>
            <a:endParaRPr lang="ru-RU" altLang="en-US" sz="2000">
              <a:sym typeface="+mn-ea"/>
            </a:endParaRPr>
          </a:p>
          <a:p>
            <a:r>
              <a:rPr lang="ru-RU" altLang="en-US" sz="2000">
                <a:latin typeface="+mj-lt"/>
                <a:sym typeface="+mn-ea"/>
              </a:rPr>
              <a:t>α - интенсивность влияния вида 2 на вид 1</a:t>
            </a:r>
            <a:endParaRPr lang="ru-RU" altLang="en-US" sz="2000">
              <a:latin typeface="+mj-lt"/>
              <a:sym typeface="+mn-ea"/>
            </a:endParaRPr>
          </a:p>
          <a:p>
            <a:r>
              <a:rPr lang="ru-RU" altLang="en-US" sz="2000">
                <a:latin typeface="+mj-lt"/>
                <a:sym typeface="+mn-ea"/>
              </a:rPr>
              <a:t>β - интенсивность влияния вида 1 на вид 2</a:t>
            </a:r>
            <a:endParaRPr lang="ru-RU" altLang="en-US" sz="2000">
              <a:latin typeface="+mj-lt"/>
              <a:sym typeface="+mn-ea"/>
            </a:endParaRPr>
          </a:p>
          <a:p>
            <a:endParaRPr lang="ru-RU" altLang="en-US" sz="2000">
              <a:latin typeface="+mj-lt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1910"/>
            <a:ext cx="7772400" cy="624205"/>
          </a:xfrm>
        </p:spPr>
        <p:txBody>
          <a:bodyPr/>
          <a:p>
            <a:r>
              <a:rPr lang="ru-RU" altLang="en-US" sz="2800"/>
              <a:t>Предсказания модели при разных параметрах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666115"/>
            <a:ext cx="7772400" cy="4114800"/>
          </a:xfrm>
        </p:spPr>
        <p:txBody>
          <a:bodyPr/>
          <a:p>
            <a:r>
              <a:rPr lang="ru-RU" altLang="en-US">
                <a:latin typeface="+mj-lt"/>
                <a:sym typeface="+mn-ea"/>
              </a:rPr>
              <a:t>α = 0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en-US">
                <a:latin typeface="+mj-lt"/>
                <a:sym typeface="+mn-ea"/>
              </a:rPr>
              <a:t>β = 0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en-US"/>
              <a:t>Виды не взаимодействуют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rcRect r="32185" b="29409"/>
          <a:stretch>
            <a:fillRect/>
          </a:stretch>
        </p:blipFill>
        <p:spPr>
          <a:xfrm>
            <a:off x="1068705" y="2596515"/>
            <a:ext cx="6172200" cy="383603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1910"/>
            <a:ext cx="7772400" cy="624205"/>
          </a:xfrm>
        </p:spPr>
        <p:txBody>
          <a:bodyPr/>
          <a:p>
            <a:r>
              <a:rPr lang="ru-RU" altLang="en-US" sz="2800"/>
              <a:t>Предсказания модели при разных параметрах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24155" y="666115"/>
            <a:ext cx="8820785" cy="4114800"/>
          </a:xfrm>
        </p:spPr>
        <p:txBody>
          <a:bodyPr/>
          <a:p>
            <a:r>
              <a:rPr lang="ru-RU" altLang="en-US">
                <a:latin typeface="+mj-lt"/>
                <a:sym typeface="+mn-ea"/>
              </a:rPr>
              <a:t>α </a:t>
            </a:r>
            <a:r>
              <a:rPr lang="en-US" altLang="en-US">
                <a:latin typeface="+mj-lt"/>
                <a:sym typeface="+mn-ea"/>
              </a:rPr>
              <a:t>&gt;</a:t>
            </a:r>
            <a:r>
              <a:rPr lang="ru-RU" altLang="en-US">
                <a:latin typeface="+mj-lt"/>
                <a:sym typeface="+mn-ea"/>
              </a:rPr>
              <a:t> 0</a:t>
            </a:r>
            <a:r>
              <a:rPr lang="en-US" altLang="ru-RU">
                <a:latin typeface="+mj-lt"/>
                <a:sym typeface="+mn-ea"/>
              </a:rPr>
              <a:t>, </a:t>
            </a:r>
            <a:r>
              <a:rPr lang="ru-RU" altLang="en-US">
                <a:latin typeface="+mj-lt"/>
                <a:sym typeface="+mn-ea"/>
              </a:rPr>
              <a:t>β </a:t>
            </a:r>
            <a:r>
              <a:rPr lang="en-US" altLang="ru-RU">
                <a:latin typeface="+mj-lt"/>
                <a:sym typeface="+mn-ea"/>
              </a:rPr>
              <a:t>&gt;</a:t>
            </a:r>
            <a:r>
              <a:rPr lang="ru-RU" altLang="en-US">
                <a:latin typeface="+mj-lt"/>
                <a:sym typeface="+mn-ea"/>
              </a:rPr>
              <a:t> 0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ru-RU">
                <a:latin typeface="+mj-lt"/>
                <a:sym typeface="+mn-ea"/>
              </a:rPr>
              <a:t>Но </a:t>
            </a:r>
            <a:r>
              <a:rPr lang="ru-RU" altLang="en-US">
                <a:latin typeface="+mj-lt"/>
                <a:sym typeface="+mn-ea"/>
              </a:rPr>
              <a:t>α </a:t>
            </a:r>
            <a:r>
              <a:rPr lang="en-US" altLang="en-US">
                <a:latin typeface="+mj-lt"/>
                <a:sym typeface="+mn-ea"/>
              </a:rPr>
              <a:t>&gt;</a:t>
            </a:r>
            <a:r>
              <a:rPr lang="ru-RU" altLang="en-US">
                <a:latin typeface="+mj-lt"/>
                <a:sym typeface="+mn-ea"/>
              </a:rPr>
              <a:t> β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en-US"/>
              <a:t>Виды конкурируют, один вид вытесняет другой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 r="32258" b="30940"/>
          <a:stretch>
            <a:fillRect/>
          </a:stretch>
        </p:blipFill>
        <p:spPr>
          <a:xfrm>
            <a:off x="993775" y="2548255"/>
            <a:ext cx="6574155" cy="40017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5730"/>
            <a:ext cx="7772400" cy="1143000"/>
          </a:xfrm>
        </p:spPr>
        <p:txBody>
          <a:bodyPr/>
          <a:p>
            <a:r>
              <a:rPr lang="ru-RU" altLang="ru-RU"/>
              <a:t>Эксперименты Г. Ф. Гаузе</a:t>
            </a:r>
            <a:endParaRPr lang="ru-RU" altLang="ru-RU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84605" y="1200150"/>
            <a:ext cx="3705225" cy="558609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575" y="1268730"/>
            <a:ext cx="2345690" cy="303911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5832475" y="4389755"/>
            <a:ext cx="2422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Георгий Францевич Гаузе</a:t>
            </a:r>
            <a:endParaRPr lang="ru-RU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445"/>
            <a:ext cx="7772400" cy="652780"/>
          </a:xfrm>
        </p:spPr>
        <p:txBody>
          <a:bodyPr/>
          <a:p>
            <a:r>
              <a:rPr lang="en-US" altLang="ru-RU" sz="2800" i="1"/>
              <a:t>Paramecium caudatum </a:t>
            </a:r>
            <a:r>
              <a:rPr lang="en-US" altLang="ru-RU" sz="2800"/>
              <a:t>VS </a:t>
            </a:r>
            <a:r>
              <a:rPr lang="en-US" altLang="ru-RU" sz="2800" i="1"/>
              <a:t>P.aurelia</a:t>
            </a:r>
            <a:endParaRPr lang="en-US" altLang="ru-RU" sz="2800" i="1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rcRect r="9995"/>
          <a:stretch>
            <a:fillRect/>
          </a:stretch>
        </p:blipFill>
        <p:spPr>
          <a:xfrm>
            <a:off x="8890" y="913765"/>
            <a:ext cx="5578475" cy="571817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365" y="1087755"/>
            <a:ext cx="3446145" cy="1444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Замещающее содержимое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8000" y="3923030"/>
            <a:ext cx="3445510" cy="2236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Текстовое поле 9"/>
          <p:cNvSpPr txBox="1"/>
          <p:nvPr/>
        </p:nvSpPr>
        <p:spPr>
          <a:xfrm>
            <a:off x="5588000" y="3923030"/>
            <a:ext cx="204724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https://images.fineartamerica.com/images-medium-large/1-paramecium-caudatum-lm-m-i-walker.jpg</a:t>
            </a:r>
            <a:endParaRPr lang="ru-RU" altLang="en-US" sz="700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5587365" y="1087755"/>
            <a:ext cx="15005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https://www.flinnsci.com/globalassets/flinn-scientific/all-product-images-rgb-jpegs/lm1072etc2.jpg?v=4dd2fdb3d8f44c96a4b213e14347d912</a:t>
            </a:r>
            <a:endParaRPr lang="ru-RU" altLang="en-US" sz="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6370" y="195580"/>
            <a:ext cx="8753475" cy="1143000"/>
          </a:xfrm>
        </p:spPr>
        <p:txBody>
          <a:bodyPr/>
          <a:p>
            <a:r>
              <a:rPr lang="ru-RU" altLang="en-US" sz="3200"/>
              <a:t>Параметры модели, подобранные Г. Ф. Гаузе</a:t>
            </a:r>
            <a:endParaRPr lang="ru-RU" altLang="en-US" sz="3200"/>
          </a:p>
        </p:txBody>
      </p: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280670" y="1144270"/>
            <a:ext cx="8032115" cy="51435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i="1"/>
              <a:t>Paramecium aurelia </a:t>
            </a:r>
            <a:r>
              <a:rPr lang="en-US" altLang="en-US"/>
              <a:t>r</a:t>
            </a:r>
            <a:r>
              <a:rPr lang="en-US" altLang="en-US" baseline="-25000"/>
              <a:t>1 </a:t>
            </a:r>
            <a:r>
              <a:rPr lang="ru-RU" altLang="en-US"/>
              <a:t>=</a:t>
            </a:r>
            <a:r>
              <a:rPr lang="en-US" altLang="en-US"/>
              <a:t>1.1244</a:t>
            </a:r>
            <a:endParaRPr lang="en-US" altLang="en-US"/>
          </a:p>
          <a:p>
            <a:r>
              <a:rPr lang="en-US" altLang="en-US" baseline="-25000"/>
              <a:t> </a:t>
            </a:r>
            <a:r>
              <a:rPr lang="en-US" altLang="en-US" i="1"/>
              <a:t>Paramecium caudatum</a:t>
            </a:r>
            <a:r>
              <a:rPr lang="en-US" altLang="en-US"/>
              <a:t> r</a:t>
            </a:r>
            <a:r>
              <a:rPr lang="en-US" altLang="en-US" baseline="-25000"/>
              <a:t>2 </a:t>
            </a:r>
            <a:r>
              <a:rPr lang="en-US" altLang="en-US"/>
              <a:t> = 0.7944</a:t>
            </a:r>
            <a:endParaRPr lang="en-US" altLang="en-US"/>
          </a:p>
          <a:p>
            <a:r>
              <a:rPr lang="en-US" altLang="en-US">
                <a:sym typeface="+mn-ea"/>
              </a:rPr>
              <a:t>K</a:t>
            </a:r>
            <a:r>
              <a:rPr lang="en-US" altLang="en-US" baseline="-25000">
                <a:sym typeface="+mn-ea"/>
              </a:rPr>
              <a:t>1 </a:t>
            </a:r>
            <a:r>
              <a:rPr lang="en-US" altLang="en-US">
                <a:sym typeface="+mn-ea"/>
              </a:rPr>
              <a:t>= 105</a:t>
            </a:r>
            <a:r>
              <a:rPr lang="en-US" altLang="en-US" baseline="-25000">
                <a:sym typeface="+mn-ea"/>
              </a:rPr>
              <a:t> </a:t>
            </a:r>
            <a:endParaRPr lang="en-US" altLang="en-US" baseline="-25000">
              <a:sym typeface="+mn-ea"/>
            </a:endParaRPr>
          </a:p>
          <a:p>
            <a:r>
              <a:rPr lang="en-US" altLang="en-US">
                <a:sym typeface="+mn-ea"/>
              </a:rPr>
              <a:t>K</a:t>
            </a:r>
            <a:r>
              <a:rPr lang="en-US" altLang="en-US" baseline="-25000">
                <a:sym typeface="+mn-ea"/>
              </a:rPr>
              <a:t>2 </a:t>
            </a:r>
            <a:r>
              <a:rPr lang="en-US" altLang="en-US">
                <a:sym typeface="+mn-ea"/>
              </a:rPr>
              <a:t> </a:t>
            </a:r>
            <a:r>
              <a:rPr lang="en-US">
                <a:sym typeface="+mn-ea"/>
              </a:rPr>
              <a:t>= 64</a:t>
            </a:r>
            <a:endParaRPr lang="en-US">
              <a:sym typeface="+mn-ea"/>
            </a:endParaRPr>
          </a:p>
          <a:p>
            <a:r>
              <a:rPr lang="ru-RU" altLang="en-US">
                <a:latin typeface="+mj-lt"/>
                <a:sym typeface="+mn-ea"/>
              </a:rPr>
              <a:t>α - одна особь </a:t>
            </a:r>
            <a:r>
              <a:rPr lang="en-US" altLang="en-US" i="1">
                <a:latin typeface="+mj-lt"/>
                <a:sym typeface="+mn-ea"/>
              </a:rPr>
              <a:t>P.aurelia </a:t>
            </a:r>
            <a:r>
              <a:rPr lang="ru-RU" altLang="en-US">
                <a:latin typeface="+mj-lt"/>
                <a:sym typeface="+mn-ea"/>
              </a:rPr>
              <a:t>потребляет 1/105 компонентов среды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en-US">
                <a:latin typeface="+mj-lt"/>
                <a:sym typeface="+mn-ea"/>
              </a:rPr>
              <a:t>β - одна особь </a:t>
            </a:r>
            <a:r>
              <a:rPr lang="en-US" altLang="en-US" i="1">
                <a:latin typeface="+mj-lt"/>
                <a:sym typeface="+mn-ea"/>
              </a:rPr>
              <a:t>P.caudatum </a:t>
            </a:r>
            <a:r>
              <a:rPr lang="ru-RU" altLang="en-US">
                <a:latin typeface="+mj-lt"/>
                <a:sym typeface="+mn-ea"/>
              </a:rPr>
              <a:t>потребляет 1/</a:t>
            </a:r>
            <a:r>
              <a:rPr lang="en-US" altLang="ru-RU">
                <a:latin typeface="+mj-lt"/>
                <a:sym typeface="+mn-ea"/>
              </a:rPr>
              <a:t>64</a:t>
            </a:r>
            <a:r>
              <a:rPr lang="ru-RU" altLang="en-US">
                <a:latin typeface="+mj-lt"/>
                <a:sym typeface="+mn-ea"/>
              </a:rPr>
              <a:t> компонентов среды</a:t>
            </a:r>
            <a:endParaRPr lang="ru-RU" altLang="en-US">
              <a:latin typeface="+mj-lt"/>
              <a:sym typeface="+mn-ea"/>
            </a:endParaRPr>
          </a:p>
          <a:p>
            <a:r>
              <a:rPr lang="ru-RU" altLang="ru-RU">
                <a:latin typeface="+mj-lt"/>
                <a:sym typeface="+mn-ea"/>
              </a:rPr>
              <a:t>Соотношение </a:t>
            </a:r>
            <a:r>
              <a:rPr lang="ru-RU" altLang="en-US">
                <a:latin typeface="+mj-lt"/>
                <a:sym typeface="+mn-ea"/>
              </a:rPr>
              <a:t>α/β = 0.61</a:t>
            </a:r>
            <a:endParaRPr lang="ru-RU" altLang="ru-RU">
              <a:latin typeface="+mj-lt"/>
              <a:sym typeface="+mn-ea"/>
            </a:endParaRPr>
          </a:p>
          <a:p>
            <a:endParaRPr lang="ru-RU" altLang="en-US">
              <a:latin typeface="+mj-l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9695"/>
            <a:ext cx="7772400" cy="575310"/>
          </a:xfrm>
        </p:spPr>
        <p:txBody>
          <a:bodyPr/>
          <a:p>
            <a:r>
              <a:rPr lang="ru-RU" altLang="ru-RU" sz="3600"/>
              <a:t>Модель и реальные данные</a:t>
            </a:r>
            <a:endParaRPr lang="ru-RU" altLang="ru-RU" sz="3600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1"/>
          <a:srcRect r="31694" b="34358"/>
          <a:stretch>
            <a:fillRect/>
          </a:stretch>
        </p:blipFill>
        <p:spPr>
          <a:xfrm>
            <a:off x="109220" y="675005"/>
            <a:ext cx="8073390" cy="4627245"/>
          </a:xfrm>
          <a:prstGeom prst="rect">
            <a:avLst/>
          </a:prstGeom>
        </p:spPr>
      </p:pic>
      <p:pic>
        <p:nvPicPr>
          <p:cNvPr id="6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60670" y="3604895"/>
            <a:ext cx="3735705" cy="318897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1120"/>
            <a:ext cx="7772400" cy="1143000"/>
          </a:xfrm>
        </p:spPr>
        <p:txBody>
          <a:bodyPr/>
          <a:p>
            <a:r>
              <a:rPr lang="ru-RU" altLang="en-US" sz="3600"/>
              <a:t>Принцип конкурентного исключения (принцип Гаузе)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67005" y="1727835"/>
            <a:ext cx="8646795" cy="3758565"/>
          </a:xfrm>
        </p:spPr>
        <p:txBody>
          <a:bodyPr/>
          <a:p>
            <a:pPr marL="0" indent="0" algn="l">
              <a:buNone/>
            </a:pPr>
            <a:r>
              <a:rPr lang="ru-RU" altLang="en-US"/>
              <a:t>Если два вида занимают одинаковые экологические ниши, то совместно они существовать не могут, один вид вытеснит другой.  </a:t>
            </a:r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81915"/>
            <a:ext cx="7772400" cy="633095"/>
          </a:xfrm>
        </p:spPr>
        <p:txBody>
          <a:bodyPr/>
          <a:p>
            <a:r>
              <a:rPr lang="ru-RU" altLang="en-US"/>
              <a:t>Элтоновские ниши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835025"/>
            <a:ext cx="7772400" cy="1169670"/>
          </a:xfrm>
        </p:spPr>
        <p:txBody>
          <a:bodyPr/>
          <a:p>
            <a:r>
              <a:rPr lang="ru-RU" altLang="en-US"/>
              <a:t>Близкие виды могут занимать разные ниши в одном сообществе</a:t>
            </a:r>
            <a:r>
              <a:rPr lang="en-US" altLang="ru-RU"/>
              <a:t>.</a:t>
            </a:r>
            <a:endParaRPr lang="en-US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035" y="2637155"/>
            <a:ext cx="2568575" cy="294322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915035" y="26371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https://bloximages.chicago2.vip.townnews.com/wahpetondailynews.com/content/tncms/assets/v3/editorial/1/0f/10f55898-2d85-11e6-b80c-3bc3ad6bd997/57582b6446dc1.image.jpg</a:t>
            </a:r>
            <a:endParaRPr lang="ru-RU" altLang="en-US" sz="600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05" y="2637155"/>
            <a:ext cx="4483735" cy="298386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3583305" y="2683510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https://www.savetherhino.org/wp-content/uploads/2018/02/Species-Black-Credit-Phill-Perry-768x511.jpg</a:t>
            </a:r>
            <a:endParaRPr lang="ru-RU" altLang="en-US" sz="6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943610" y="22688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Ceratotherium simum</a:t>
            </a:r>
            <a:endParaRPr lang="ru-RU" altLang="en-US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4555490" y="23152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 Diceros bicornis</a:t>
            </a:r>
            <a:endParaRPr lang="ru-RU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970"/>
            <a:ext cx="7772400" cy="1143000"/>
          </a:xfrm>
        </p:spPr>
        <p:txBody>
          <a:bodyPr/>
          <a:p>
            <a:r>
              <a:rPr lang="ru-RU" altLang="ru-RU"/>
              <a:t>Не все так просто...</a:t>
            </a:r>
            <a:endParaRPr lang="ru-RU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" y="1070610"/>
            <a:ext cx="8930640" cy="4748530"/>
          </a:xfrm>
          <a:prstGeom prst="rect">
            <a:avLst/>
          </a:prstGeom>
        </p:spPr>
      </p:pic>
      <p:sp>
        <p:nvSpPr>
          <p:cNvPr id="6" name="Овал 5"/>
          <p:cNvSpPr/>
          <p:nvPr/>
        </p:nvSpPr>
        <p:spPr>
          <a:xfrm>
            <a:off x="4932045" y="3358515"/>
            <a:ext cx="2736215" cy="23761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106680" y="5963285"/>
            <a:ext cx="84251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Конкурирующие виды могут сосуществовать одновременно? </a:t>
            </a:r>
            <a:endParaRPr lang="ru-RU" altLang="ru-RU"/>
          </a:p>
          <a:p>
            <a:r>
              <a:rPr lang="ru-RU" altLang="ru-RU"/>
              <a:t>Нет!  Два вида инфузорий поселялись в разных частях пробирок.</a:t>
            </a:r>
            <a:endParaRPr lang="ru-RU" altLang="ru-RU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3495"/>
            <a:ext cx="7772400" cy="1143000"/>
          </a:xfrm>
        </p:spPr>
        <p:txBody>
          <a:bodyPr/>
          <a:p>
            <a:r>
              <a:rPr lang="ru-RU" altLang="en-US" sz="2800"/>
              <a:t>Дополним формулировку принципа Гаузе</a:t>
            </a:r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73050" y="1076960"/>
            <a:ext cx="6106160" cy="4114800"/>
          </a:xfrm>
        </p:spPr>
        <p:txBody>
          <a:bodyPr/>
          <a:p>
            <a:r>
              <a:rPr lang="ru-RU" altLang="en-US"/>
              <a:t>Два вида не могут занимать одну экологическую нишу в рамках одной лицензии.</a:t>
            </a:r>
            <a:endParaRPr lang="ru-RU" altLang="en-US"/>
          </a:p>
          <a:p>
            <a:r>
              <a:rPr lang="ru-RU" altLang="en-US"/>
              <a:t>Следствие: </a:t>
            </a:r>
            <a:r>
              <a:rPr lang="ru-RU" altLang="en-US" i="1"/>
              <a:t>Если в стабильной среде сосуществуют два конкурирующих вида, это происходит в результате дифференциации ниш. Если такой дифференциации нет, один из видов обречен на исключение из биотопа.</a:t>
            </a:r>
            <a:endParaRPr lang="ru-RU" altLang="en-US" i="1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8235" y="2832100"/>
            <a:ext cx="2635885" cy="39541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254885"/>
            <a:ext cx="7772400" cy="1143000"/>
          </a:xfrm>
        </p:spPr>
        <p:txBody>
          <a:bodyPr/>
          <a:p>
            <a:r>
              <a:rPr lang="ru-RU" altLang="ru-RU"/>
              <a:t>Экологическая диверсификация</a:t>
            </a:r>
            <a:endParaRPr lang="ru-RU" altLang="ru-RU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63500"/>
            <a:ext cx="7772400" cy="1143000"/>
          </a:xfrm>
        </p:spPr>
        <p:txBody>
          <a:bodyPr/>
          <a:p>
            <a:r>
              <a:rPr lang="ru-RU" altLang="en-US" sz="2800"/>
              <a:t>Расхождение ниш в пространстве: виды расходятся по разным стациям</a:t>
            </a:r>
            <a:endParaRPr lang="en-US" altLang="ru-RU" sz="2800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245" y="2617470"/>
            <a:ext cx="8733790" cy="422465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160" y="988060"/>
            <a:ext cx="3886200" cy="1882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Текстовое поле 10"/>
          <p:cNvSpPr txBox="1"/>
          <p:nvPr/>
        </p:nvSpPr>
        <p:spPr>
          <a:xfrm>
            <a:off x="59055" y="1254125"/>
            <a:ext cx="50457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Два очень близких вида мидий обитают совместно, но один вид тяготеет к фукоидам, а другой к донным субстратам.</a:t>
            </a:r>
            <a:endParaRPr lang="ru-RU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-5715"/>
            <a:ext cx="7772400" cy="1143000"/>
          </a:xfrm>
        </p:spPr>
        <p:txBody>
          <a:bodyPr/>
          <a:p>
            <a:r>
              <a:rPr lang="ru-RU" altLang="en-US" sz="2800"/>
              <a:t>Расхождение ниш по рациону питания: однотипное питание может быть разным</a:t>
            </a:r>
            <a:endParaRPr lang="en-US" altLang="ru-RU" sz="28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05" y="1079500"/>
            <a:ext cx="3098165" cy="132588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170" y="2472055"/>
            <a:ext cx="5608955" cy="45446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" y="2405380"/>
            <a:ext cx="2049780" cy="1344930"/>
          </a:xfrm>
          <a:prstGeom prst="rect">
            <a:avLst/>
          </a:prstGeom>
        </p:spPr>
      </p:pic>
      <p:pic>
        <p:nvPicPr>
          <p:cNvPr id="10" name="Замещающее содержимое 9"/>
          <p:cNvPicPr>
            <a:picLocks noChangeAspect="1"/>
          </p:cNvPicPr>
          <p:nvPr>
            <p:ph idx="1"/>
          </p:nvPr>
        </p:nvPicPr>
        <p:blipFill>
          <a:blip r:embed="rId4"/>
          <a:srcRect l="13125" t="18570" r="15222" b="17222"/>
          <a:stretch>
            <a:fillRect/>
          </a:stretch>
        </p:blipFill>
        <p:spPr>
          <a:xfrm>
            <a:off x="1801495" y="2405380"/>
            <a:ext cx="2038985" cy="13449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260" y="1223010"/>
            <a:ext cx="3872865" cy="16979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328930" y="3956685"/>
            <a:ext cx="28746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Асцидии и модиолусы питаются одинаковым способом, но усваивают разную пищу.</a:t>
            </a:r>
            <a:endParaRPr lang="ru-RU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5295" y="62230"/>
            <a:ext cx="8551545" cy="631190"/>
          </a:xfrm>
        </p:spPr>
        <p:txBody>
          <a:bodyPr/>
          <a:p>
            <a:r>
              <a:rPr lang="ru-RU" altLang="ru-RU" sz="2800"/>
              <a:t>Расхождение ниш по времени использования ресурса</a:t>
            </a:r>
            <a:endParaRPr lang="ru-RU" altLang="ru-RU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55" y="1628775"/>
            <a:ext cx="7030720" cy="451929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215" y="693420"/>
            <a:ext cx="4746625" cy="13639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475" y="2057400"/>
            <a:ext cx="1943100" cy="292735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327660" y="6195060"/>
            <a:ext cx="8348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Разные виды медоносных пчел взаимодействуют с растениями в разное время. </a:t>
            </a:r>
            <a:endParaRPr lang="ru-RU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1910"/>
            <a:ext cx="7772400" cy="865505"/>
          </a:xfrm>
        </p:spPr>
        <p:txBody>
          <a:bodyPr/>
          <a:p>
            <a:r>
              <a:rPr lang="ru-RU" altLang="ru-RU" sz="2800"/>
              <a:t>Смещение морфологических признаков при экологической диверсификации</a:t>
            </a:r>
            <a:endParaRPr lang="ru-RU" altLang="ru-RU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1865" y="1106805"/>
            <a:ext cx="4314825" cy="2025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3686810"/>
            <a:ext cx="4438650" cy="3129915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9300" y="3686810"/>
            <a:ext cx="4369435" cy="312991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790" y="2067560"/>
            <a:ext cx="1118235" cy="1561465"/>
          </a:xfrm>
          <a:prstGeom prst="rect">
            <a:avLst/>
          </a:prstGeom>
        </p:spPr>
      </p:pic>
      <p:grpSp>
        <p:nvGrpSpPr>
          <p:cNvPr id="10" name="Группа 9"/>
          <p:cNvGrpSpPr/>
          <p:nvPr/>
        </p:nvGrpSpPr>
        <p:grpSpPr>
          <a:xfrm>
            <a:off x="2841625" y="2065020"/>
            <a:ext cx="986790" cy="1562735"/>
            <a:chOff x="3974" y="2144"/>
            <a:chExt cx="2040" cy="2936"/>
          </a:xfrm>
        </p:grpSpPr>
        <p:sp>
          <p:nvSpPr>
            <p:cNvPr id="9" name="Прямоугольник 8"/>
            <p:cNvSpPr/>
            <p:nvPr/>
          </p:nvSpPr>
          <p:spPr>
            <a:xfrm>
              <a:off x="3974" y="2144"/>
              <a:ext cx="2041" cy="2937"/>
            </a:xfrm>
            <a:prstGeom prst="rect">
              <a:avLst/>
            </a:prstGeom>
            <a:solidFill>
              <a:schemeClr val="accent5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pic>
          <p:nvPicPr>
            <p:cNvPr id="7" name="Изображение 6"/>
            <p:cNvPicPr>
              <a:picLocks noChangeAspect="1"/>
            </p:cNvPicPr>
            <p:nvPr/>
          </p:nvPicPr>
          <p:blipFill>
            <a:blip r:embed="rId5"/>
            <a:srcRect l="3937" t="356" r="47746" b="-356"/>
            <a:stretch>
              <a:fillRect/>
            </a:stretch>
          </p:blipFill>
          <p:spPr>
            <a:xfrm>
              <a:off x="4390" y="2154"/>
              <a:ext cx="1490" cy="2918"/>
            </a:xfrm>
            <a:prstGeom prst="rect">
              <a:avLst/>
            </a:prstGeom>
          </p:spPr>
        </p:pic>
      </p:grpSp>
      <p:sp>
        <p:nvSpPr>
          <p:cNvPr id="3" name="Текстовое поле 2"/>
          <p:cNvSpPr txBox="1"/>
          <p:nvPr/>
        </p:nvSpPr>
        <p:spPr>
          <a:xfrm>
            <a:off x="194310" y="1034415"/>
            <a:ext cx="41821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При совместном обитании двух видов </a:t>
            </a:r>
            <a:r>
              <a:rPr lang="en-US" altLang="en-US"/>
              <a:t>Hydrobia ulvae </a:t>
            </a:r>
            <a:r>
              <a:rPr lang="ru-RU" altLang="en-US"/>
              <a:t>и </a:t>
            </a:r>
            <a:r>
              <a:rPr lang="en-US" altLang="en-US"/>
              <a:t>H.ventrosa </a:t>
            </a:r>
            <a:r>
              <a:rPr lang="ru-RU" altLang="en-US"/>
              <a:t>происходит изменение размеров</a:t>
            </a:r>
            <a:endParaRPr lang="ru-RU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0420" y="41910"/>
            <a:ext cx="7772400" cy="930910"/>
          </a:xfrm>
        </p:spPr>
        <p:txBody>
          <a:bodyPr/>
          <a:p>
            <a:r>
              <a:rPr lang="ru-RU" altLang="ru-RU" sz="2800"/>
              <a:t>Смещение этологических признаков при экологической диверсификации</a:t>
            </a:r>
            <a:endParaRPr lang="ru-RU" altLang="ru-RU" sz="28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rcRect b="47180"/>
          <a:stretch>
            <a:fillRect/>
          </a:stretch>
        </p:blipFill>
        <p:spPr>
          <a:xfrm>
            <a:off x="29210" y="2388235"/>
            <a:ext cx="9084945" cy="404812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1156970"/>
            <a:ext cx="5273675" cy="1391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116205" y="1148080"/>
            <a:ext cx="33039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altLang="en-US" sz="1400"/>
              <a:t>Златогузый медник </a:t>
            </a:r>
            <a:r>
              <a:rPr lang="ru-RU" sz="1400"/>
              <a:t>и Желтогорлый медник изменяют характер песни при совместном поселении в одном биотопе.</a:t>
            </a:r>
            <a:endParaRPr lang="en-US" altLang="ru-RU"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0420" y="41910"/>
            <a:ext cx="7772400" cy="930910"/>
          </a:xfrm>
        </p:spPr>
        <p:txBody>
          <a:bodyPr/>
          <a:p>
            <a:r>
              <a:rPr lang="ru-RU" altLang="ru-RU" sz="2800"/>
              <a:t>Смещение этологических признаков при экологической диверсификации</a:t>
            </a:r>
            <a:endParaRPr lang="ru-RU" altLang="ru-RU" sz="2800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690" y="2490470"/>
            <a:ext cx="5631815" cy="324231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827530" y="1447800"/>
            <a:ext cx="2114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Оба вида многочисленны в одном биотопе</a:t>
            </a:r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255260" y="1431290"/>
            <a:ext cx="21145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Вид 1 многочисленный, а вид 2 редкий</a:t>
            </a:r>
            <a:endParaRPr lang="ru-RU" altLang="en-US"/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2842260" y="2280920"/>
            <a:ext cx="504190" cy="1008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>
            <a:stCxn id="4" idx="2"/>
          </p:cNvCxnSpPr>
          <p:nvPr/>
        </p:nvCxnSpPr>
        <p:spPr>
          <a:xfrm flipH="1">
            <a:off x="5938520" y="2353310"/>
            <a:ext cx="445770" cy="1296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Текстовое поле 6"/>
          <p:cNvSpPr txBox="1"/>
          <p:nvPr/>
        </p:nvSpPr>
        <p:spPr>
          <a:xfrm>
            <a:off x="5192395" y="5928995"/>
            <a:ext cx="23082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/>
              <a:t>из</a:t>
            </a:r>
            <a:r>
              <a:rPr lang="en-US" altLang="en-US"/>
              <a:t> Kirshel et al, 2008</a:t>
            </a:r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361440"/>
          </a:xfrm>
        </p:spPr>
        <p:txBody>
          <a:bodyPr/>
          <a:p>
            <a:r>
              <a:rPr lang="ru-RU" altLang="en-US"/>
              <a:t>Парадокс планктона</a:t>
            </a:r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255395"/>
          </a:xfrm>
        </p:spPr>
        <p:txBody>
          <a:bodyPr/>
          <a:p>
            <a:r>
              <a:rPr lang="ru-RU" altLang="en-US"/>
              <a:t>Экологическая ниша - модель Хатчинсона</a:t>
            </a:r>
            <a:endParaRPr lang="ru-RU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81280"/>
            <a:ext cx="7772400" cy="821690"/>
          </a:xfrm>
        </p:spPr>
        <p:txBody>
          <a:bodyPr/>
          <a:p>
            <a:r>
              <a:rPr lang="ru-RU" altLang="en-US" sz="3600"/>
              <a:t>Нарушение принципа Гаузе?</a:t>
            </a:r>
            <a:endParaRPr lang="ru-RU" altLang="en-US" sz="3600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sz="half" idx="1"/>
          </p:nvPr>
        </p:nvSpPr>
        <p:spPr>
          <a:xfrm>
            <a:off x="76835" y="902970"/>
            <a:ext cx="4739640" cy="5304790"/>
          </a:xfrm>
        </p:spPr>
        <p:txBody>
          <a:bodyPr/>
          <a:p>
            <a:r>
              <a:rPr lang="ru-RU" altLang="en-US" sz="2400"/>
              <a:t>В водных экосистемах, как правило, круг ресурсов, необходимых для фитопланктона, ограничен (свет, нитраты, фосфаты, кремниевая кислота, железо).</a:t>
            </a:r>
            <a:endParaRPr lang="ru-RU" altLang="en-US" sz="2400"/>
          </a:p>
          <a:p>
            <a:r>
              <a:rPr lang="ru-RU" altLang="en-US" sz="2400"/>
              <a:t>Возможных лицензий мало.</a:t>
            </a:r>
            <a:endParaRPr lang="ru-RU" altLang="en-US" sz="2400"/>
          </a:p>
          <a:p>
            <a:r>
              <a:rPr lang="ru-RU" altLang="en-US" sz="2400"/>
              <a:t>Но разнообразие видов очень велико.</a:t>
            </a:r>
            <a:endParaRPr lang="ru-RU" altLang="en-US" sz="24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927600" y="1086485"/>
            <a:ext cx="3808730" cy="250190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4940300" y="3661410"/>
            <a:ext cx="37363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sym typeface="+mn-ea"/>
              </a:rPr>
              <a:t>Если в </a:t>
            </a:r>
            <a:r>
              <a:rPr lang="ru-RU" altLang="en-US" b="1" u="sng">
                <a:sym typeface="+mn-ea"/>
              </a:rPr>
              <a:t>стабильной </a:t>
            </a:r>
            <a:r>
              <a:rPr lang="ru-RU" altLang="en-US">
                <a:sym typeface="+mn-ea"/>
              </a:rPr>
              <a:t>среде сосуществуют два конкурирующих вида, это происходит в результате дифференциации ниш. Если такой дифференциации нет, один из видов обречен на вымирание.</a:t>
            </a:r>
            <a:endParaRPr lang="ru-RU" altLang="en-US" i="1"/>
          </a:p>
          <a:p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9220"/>
            <a:ext cx="7772400" cy="748665"/>
          </a:xfrm>
        </p:spPr>
        <p:txBody>
          <a:bodyPr/>
          <a:p>
            <a:r>
              <a:rPr lang="ru-RU" altLang="en-US"/>
              <a:t>Возможные объяснения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632460" y="857885"/>
            <a:ext cx="7891145" cy="4535805"/>
          </a:xfrm>
        </p:spPr>
        <p:txBody>
          <a:bodyPr/>
          <a:p>
            <a:r>
              <a:rPr lang="ru-RU" altLang="en-US"/>
              <a:t>Неоднородность среды.</a:t>
            </a:r>
            <a:endParaRPr lang="ru-RU" altLang="en-US"/>
          </a:p>
          <a:p>
            <a:r>
              <a:rPr lang="ru-RU" altLang="en-US"/>
              <a:t>Скопления организмов могут иметь масштабы, меньшие чем размер проб.</a:t>
            </a:r>
            <a:endParaRPr lang="ru-RU" altLang="en-US"/>
          </a:p>
          <a:p>
            <a:r>
              <a:rPr lang="ru-RU" altLang="en-US"/>
              <a:t>Селективное выедание потребителями определенных видов или размерных групп.</a:t>
            </a:r>
            <a:endParaRPr lang="ru-RU" altLang="en-US"/>
          </a:p>
          <a:p>
            <a:r>
              <a:rPr lang="ru-RU" altLang="en-US"/>
              <a:t>Постоянно изменяющиеся условия, нестабильность вследствие нарушений.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28650" y="1817370"/>
            <a:ext cx="8218170" cy="1859280"/>
          </a:xfrm>
        </p:spPr>
        <p:txBody>
          <a:bodyPr/>
          <a:p>
            <a:r>
              <a:rPr lang="ru-RU" altLang="en-US"/>
              <a:t>Конкуренция и стратегии видов</a:t>
            </a:r>
            <a:endParaRPr lang="ru-RU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97560" y="54610"/>
            <a:ext cx="7772400" cy="1143000"/>
          </a:xfrm>
        </p:spPr>
        <p:txBody>
          <a:bodyPr/>
          <a:p>
            <a:r>
              <a:rPr lang="ru-RU" altLang="ru-RU" sz="2800"/>
              <a:t>Стратегии видов по Л. Г. Раменскому</a:t>
            </a:r>
            <a:endParaRPr lang="ru-RU" altLang="ru-RU" sz="28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106045" y="1028700"/>
            <a:ext cx="661416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 b="1"/>
              <a:t>Виоленты </a:t>
            </a:r>
            <a:r>
              <a:rPr lang="ru-RU" altLang="en-US" sz="2000"/>
              <a:t> «энергично развиваясь, они захватывают территорию и удерживают ее за собой, подавляя, заглушая соперников энергией жизнедеятельности и полнотой использования ресурсов среды».</a:t>
            </a: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 b="1"/>
              <a:t>Патиенты </a:t>
            </a:r>
            <a:r>
              <a:rPr lang="ru-RU" altLang="en-US" sz="2000"/>
              <a:t>«в борьбе за существование… берут не энергией жизнедеятельности и роста, а своей выносливостью к крайне суровым условиям, постоянным или временным». </a:t>
            </a:r>
            <a:endParaRPr lang="ru-RU" alt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2000" b="1"/>
              <a:t>Эксплеренты</a:t>
            </a:r>
            <a:r>
              <a:rPr lang="ru-RU" altLang="en-US" sz="2000"/>
              <a:t>: «имеют очень низкую конкурентную мощность, но зато они способны очень быстро захватывать освобождающиеся территории, выполняя промежутки между сильными растениями, так же легко они вытесняются последними». </a:t>
            </a:r>
            <a:endParaRPr lang="ru-RU" altLang="en-US" sz="2000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76440" y="2757170"/>
            <a:ext cx="1494155" cy="186626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440" y="4942840"/>
            <a:ext cx="1493520" cy="1127125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075" y="1197610"/>
            <a:ext cx="1493520" cy="109982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1825" y="27940"/>
            <a:ext cx="7772400" cy="525780"/>
          </a:xfrm>
        </p:spPr>
        <p:txBody>
          <a:bodyPr/>
          <a:p>
            <a:r>
              <a:rPr lang="ru-RU" altLang="ru-RU" sz="2800"/>
              <a:t>Другая классификация</a:t>
            </a:r>
            <a:endParaRPr lang="en-US" altLang="ru-RU" sz="2800"/>
          </a:p>
        </p:txBody>
      </p:sp>
      <p:grpSp>
        <p:nvGrpSpPr>
          <p:cNvPr id="11" name="Группа 10"/>
          <p:cNvGrpSpPr/>
          <p:nvPr/>
        </p:nvGrpSpPr>
        <p:grpSpPr>
          <a:xfrm>
            <a:off x="2522855" y="753745"/>
            <a:ext cx="3928110" cy="1050290"/>
            <a:chOff x="3078" y="1272"/>
            <a:chExt cx="6186" cy="1654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3078" y="1272"/>
              <a:ext cx="6186" cy="1654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ru-RU" altLang="en-US"/>
            </a:p>
          </p:txBody>
        </p:sp>
        <p:graphicFrame>
          <p:nvGraphicFramePr>
            <p:cNvPr id="8" name="Объект 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364" y="1272"/>
            <a:ext cx="5712" cy="16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" name="" r:id="rId1" imgW="914400" imgH="215900" progId="Equation.KSEE3">
                    <p:embed/>
                  </p:oleObj>
                </mc:Choice>
                <mc:Fallback>
                  <p:oleObj name="" r:id="rId1" imgW="914400" imgH="215900" progId="Equation.KSEE3">
                    <p:embed/>
                    <p:pic>
                      <p:nvPicPr>
                        <p:cNvPr id="0" name="Изображение 2048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364" y="1272"/>
                          <a:ext cx="5712" cy="165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Текстовое поле 9"/>
          <p:cNvSpPr txBox="1"/>
          <p:nvPr/>
        </p:nvSpPr>
        <p:spPr>
          <a:xfrm>
            <a:off x="329565" y="1924685"/>
            <a:ext cx="848550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/>
              <a:t>r-</a:t>
            </a:r>
            <a:r>
              <a:rPr lang="ru-RU" altLang="en-US" sz="2800"/>
              <a:t>стратегия, оппортунистическая стратегия: </a:t>
            </a:r>
            <a:r>
              <a:rPr lang="ru-RU" altLang="en-US" sz="2800" i="0"/>
              <a:t>максимально возможная скорость роста численности (большая часть энергии уходит в неконкурентоспособных потомков). Быстрая эксплуатация ресурсов.</a:t>
            </a:r>
            <a:endParaRPr lang="ru-RU" altLang="en-US" sz="2800" i="0"/>
          </a:p>
          <a:p>
            <a:endParaRPr lang="ru-RU" altLang="en-US" sz="2800" i="0"/>
          </a:p>
          <a:p>
            <a:r>
              <a:rPr lang="en-US" altLang="en-US" sz="2800"/>
              <a:t>K-</a:t>
            </a:r>
            <a:r>
              <a:rPr lang="ru-RU" altLang="en-US" sz="2800"/>
              <a:t>стратегия, или равновесная стратегия:  </a:t>
            </a:r>
            <a:r>
              <a:rPr lang="ru-RU" altLang="en-US" sz="2800" i="0"/>
              <a:t>равновесие с ресурсами, значительная часть энергии уходит в создание крупного конкурентоспособного тела. </a:t>
            </a:r>
            <a:endParaRPr lang="ru-RU" altLang="en-US" sz="2800" i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986280" y="1043940"/>
            <a:ext cx="6768465" cy="667385"/>
          </a:xfrm>
        </p:spPr>
        <p:txBody>
          <a:bodyPr/>
          <a:p>
            <a:pPr algn="l"/>
            <a:r>
              <a:rPr lang="ru-RU" altLang="en-US"/>
              <a:t>Экологическая ниша - фигура в гиперобъеме значений экологических факторов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0" y="123190"/>
            <a:ext cx="1833245" cy="229171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50800" y="241490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Джордж Эвелин Хатчинсон</a:t>
            </a:r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780030"/>
            <a:ext cx="7259955" cy="373380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1667510" y="3002915"/>
            <a:ext cx="290385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>
                <a:solidFill>
                  <a:srgbClr val="FF0000"/>
                </a:solidFill>
              </a:rPr>
              <a:t>http://iknigi.net/books_files/online_html/110157/i_095.png</a:t>
            </a:r>
            <a:endParaRPr lang="ru-RU" altLang="en-US" sz="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589280" y="104775"/>
            <a:ext cx="7772400" cy="707390"/>
          </a:xfrm>
        </p:spPr>
        <p:txBody>
          <a:bodyPr/>
          <a:p>
            <a:r>
              <a:rPr lang="ru-RU" altLang="en-US" sz="2800"/>
              <a:t>Подходы к визуализации ниши по Хатчинсону</a:t>
            </a:r>
            <a:endParaRPr lang="ru-RU" altLang="en-US" sz="28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1967230"/>
            <a:ext cx="4919345" cy="476948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390" y="925830"/>
            <a:ext cx="4261485" cy="19215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5497195" y="3143885"/>
            <a:ext cx="303530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Невозможность визуализации гиперпространства факторов можно обойти, редуцировав гиперобъем до трех наиболее важных осей. Отношение организмов с факторами среды боле или менее коррелируют с тем, из чего «сделаны» тела организмов. Соотношение основных элементов (</a:t>
            </a:r>
            <a:r>
              <a:rPr lang="en-US" altLang="en-US" sz="1600"/>
              <a:t>C, P, N) </a:t>
            </a:r>
            <a:r>
              <a:rPr lang="ru-RU" altLang="en-US" sz="1600"/>
              <a:t>дает приблизительную информацию об этом.</a:t>
            </a:r>
            <a:endParaRPr lang="ru-RU" altLang="en-US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8490" y="558800"/>
            <a:ext cx="7772400" cy="1143000"/>
          </a:xfrm>
        </p:spPr>
        <p:txBody>
          <a:bodyPr/>
          <a:p>
            <a:r>
              <a:rPr lang="ru-RU" altLang="en-US"/>
              <a:t>Внутривидовая конкуренция</a:t>
            </a:r>
            <a:endParaRPr lang="ru-RU" altLang="en-US"/>
          </a:p>
        </p:txBody>
      </p:sp>
      <p:grpSp>
        <p:nvGrpSpPr>
          <p:cNvPr id="9" name="Группа 8"/>
          <p:cNvGrpSpPr/>
          <p:nvPr/>
        </p:nvGrpSpPr>
        <p:grpSpPr>
          <a:xfrm>
            <a:off x="3835400" y="2912110"/>
            <a:ext cx="1741170" cy="1819910"/>
            <a:chOff x="5279" y="3026"/>
            <a:chExt cx="2742" cy="2866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5279" y="3505"/>
              <a:ext cx="2743" cy="1799"/>
              <a:chOff x="2020" y="6198"/>
              <a:chExt cx="2743" cy="1799"/>
            </a:xfrm>
          </p:grpSpPr>
          <p:sp>
            <p:nvSpPr>
              <p:cNvPr id="5" name="Овал 4"/>
              <p:cNvSpPr/>
              <p:nvPr/>
            </p:nvSpPr>
            <p:spPr>
              <a:xfrm>
                <a:off x="2020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en-US"/>
                  <a:t>A</a:t>
                </a:r>
                <a:endParaRPr lang="en-US" altLang="en-US"/>
              </a:p>
            </p:txBody>
          </p:sp>
          <p:sp>
            <p:nvSpPr>
              <p:cNvPr id="6" name="Овал 5"/>
              <p:cNvSpPr/>
              <p:nvPr/>
            </p:nvSpPr>
            <p:spPr>
              <a:xfrm>
                <a:off x="3857" y="6586"/>
                <a:ext cx="907" cy="907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61000">
                    <a:schemeClr val="accent1">
                      <a:lumMod val="45000"/>
                      <a:lumOff val="55000"/>
                    </a:schemeClr>
                  </a:gs>
                  <a:gs pos="84000">
                    <a:schemeClr val="accent5">
                      <a:lumMod val="5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en-US"/>
                  <a:t>A</a:t>
                </a:r>
                <a:endParaRPr lang="en-US" altLang="en-US"/>
              </a:p>
            </p:txBody>
          </p:sp>
          <p:sp>
            <p:nvSpPr>
              <p:cNvPr id="8" name="Круговая стрелка 7"/>
              <p:cNvSpPr/>
              <p:nvPr/>
            </p:nvSpPr>
            <p:spPr>
              <a:xfrm>
                <a:off x="2739" y="6198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Круговая стрелка 9"/>
              <p:cNvSpPr/>
              <p:nvPr/>
            </p:nvSpPr>
            <p:spPr>
              <a:xfrm rot="10620000">
                <a:off x="2713" y="6963"/>
                <a:ext cx="1350" cy="1034"/>
              </a:xfrm>
              <a:prstGeom prst="circular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ru-RU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Текстовое поле 3"/>
            <p:cNvSpPr txBox="1"/>
            <p:nvPr/>
          </p:nvSpPr>
          <p:spPr>
            <a:xfrm>
              <a:off x="6268" y="5312"/>
              <a:ext cx="8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/>
                <a:t>-</a:t>
              </a:r>
              <a:endParaRPr lang="ru-RU" altLang="en-US"/>
            </a:p>
          </p:txBody>
        </p:sp>
        <p:sp>
          <p:nvSpPr>
            <p:cNvPr id="7" name="Текстовое поле 6"/>
            <p:cNvSpPr txBox="1"/>
            <p:nvPr/>
          </p:nvSpPr>
          <p:spPr>
            <a:xfrm>
              <a:off x="6242" y="3026"/>
              <a:ext cx="89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en-US"/>
                <a:t>-</a:t>
              </a:r>
              <a:endParaRPr lang="ru-RU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10312</Words>
  <Application>WPS Presentation</Application>
  <PresentationFormat>Экран (4:3)</PresentationFormat>
  <Paragraphs>344</Paragraphs>
  <Slides>64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64</vt:i4>
      </vt:variant>
    </vt:vector>
  </HeadingPairs>
  <TitlesOfParts>
    <vt:vector size="81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Comic Sans MS</vt:lpstr>
      <vt:lpstr>Segoe Print</vt:lpstr>
      <vt:lpstr>Новая презентация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Конкурентные взаимоотношения</vt:lpstr>
      <vt:lpstr>Экологическая ниша - модель Элтона</vt:lpstr>
      <vt:lpstr>Чарльз Элтон</vt:lpstr>
      <vt:lpstr>Элтоновские ниши</vt:lpstr>
      <vt:lpstr>Элтоновские ниши</vt:lpstr>
      <vt:lpstr>Экологическая ниша - модель Хатчинсона</vt:lpstr>
      <vt:lpstr>Экологическая ниша - фигура в гиперобъеме значений экологических факторов</vt:lpstr>
      <vt:lpstr>Подходы к визуализации ниши по Хатчинсону</vt:lpstr>
      <vt:lpstr>Внутривидовая конкуренция</vt:lpstr>
      <vt:lpstr>Один из двигателей эволюции</vt:lpstr>
      <vt:lpstr>Мальтузианское противоречие</vt:lpstr>
      <vt:lpstr>Основное уравнение динамики численности</vt:lpstr>
      <vt:lpstr>Ответ на мальтузианское противоречие </vt:lpstr>
      <vt:lpstr>Разновидности конкурентных отношений</vt:lpstr>
      <vt:lpstr>Агрессия - одна из важнейших составляющих поведения животных</vt:lpstr>
      <vt:lpstr>При увеличении плотности популяции возрастает количество агрессивных контактов</vt:lpstr>
      <vt:lpstr>Территориальность - одно из проявлений интерференции</vt:lpstr>
      <vt:lpstr>Почему все виды животных не стали одиночками с сильно развитым территориальным поведением?</vt:lpstr>
      <vt:lpstr>Иерархия доминирования в социальных группах</vt:lpstr>
      <vt:lpstr>А как у животных с «простым» поведением ?</vt:lpstr>
      <vt:lpstr>Бабочки: при повышенной плотности снижается вес особей</vt:lpstr>
      <vt:lpstr>Semibalanus balanoides: интерференция в плотных поселениях</vt:lpstr>
      <vt:lpstr>А как у растений?</vt:lpstr>
      <vt:lpstr>Самоизреживание в плотных одновидовых посадках</vt:lpstr>
      <vt:lpstr>Аутотоксичность: аллелопатия против своих</vt:lpstr>
      <vt:lpstr>Межвидовая конкуренция</vt:lpstr>
      <vt:lpstr>Лицензионная модель</vt:lpstr>
      <vt:lpstr>Фундаментальная и реализованная ниша</vt:lpstr>
      <vt:lpstr>Balanus vs Chthamalus: Эксперименты Джозефа Коннелла</vt:lpstr>
      <vt:lpstr>Balanus vs Chthamalus: Эксперименты Джозефа Коннелла</vt:lpstr>
      <vt:lpstr>Balanus vs Chthamalus: Эксперименты Джозефа Коннелла</vt:lpstr>
      <vt:lpstr>Balanus vs Chthamalus: Эксперименты Джозефа Коннелла</vt:lpstr>
      <vt:lpstr>Бывают ли пустые экологические ниши?</vt:lpstr>
      <vt:lpstr>Экологическая лицензия</vt:lpstr>
      <vt:lpstr>Соотношение ниш и лицензий</vt:lpstr>
      <vt:lpstr>Соотношение ниш и лицензий</vt:lpstr>
      <vt:lpstr>Почему реализованные ниши в рамках одной лицензии не перекрываются? </vt:lpstr>
      <vt:lpstr>PowerPoint 演示文稿</vt:lpstr>
      <vt:lpstr>Принцип конкурентного исключения</vt:lpstr>
      <vt:lpstr>Вначале было слово... математиков</vt:lpstr>
      <vt:lpstr>Вольтера развивал идеи Ферхюльста </vt:lpstr>
      <vt:lpstr>Система уравнений динамики численности для двух взаимодействующих видов </vt:lpstr>
      <vt:lpstr>Предсказания модели при разных параметрах</vt:lpstr>
      <vt:lpstr>Предсказания модели при разных параметрах</vt:lpstr>
      <vt:lpstr>Эксперименты Г. Ф. Гаузе</vt:lpstr>
      <vt:lpstr>Paramecium caudatum VS P.aurelia</vt:lpstr>
      <vt:lpstr>Параметры модели, подобранные Г. Ф. Гаузе</vt:lpstr>
      <vt:lpstr>Модель и реальные данные</vt:lpstr>
      <vt:lpstr>Принцип конкурентного исключения (принцип Гаузе)</vt:lpstr>
      <vt:lpstr>Не все так просто...</vt:lpstr>
      <vt:lpstr>Дополним формулировку принципа Гаузе </vt:lpstr>
      <vt:lpstr>Экологическая диверсификация</vt:lpstr>
      <vt:lpstr>Расхождение ниш в пространстве: виды расходятся по разным стациям</vt:lpstr>
      <vt:lpstr>Расхождение ниш по рациону питания: однотипное питание может быть разным</vt:lpstr>
      <vt:lpstr>Расхождение ниш по времени использования ресурса</vt:lpstr>
      <vt:lpstr>Смещение морфологических признаков при экологической диверсификации</vt:lpstr>
      <vt:lpstr>Смещение этологических признаков при экологической диверсификации</vt:lpstr>
      <vt:lpstr>Смещение этологических признаков при экологической диверсификации</vt:lpstr>
      <vt:lpstr>Парадокс планктона</vt:lpstr>
      <vt:lpstr>Нарушение принципа Гаузе?</vt:lpstr>
      <vt:lpstr>Возможные объяснения</vt:lpstr>
      <vt:lpstr>Конкуренция и стратегии видов</vt:lpstr>
      <vt:lpstr>Стратегии видов по Л. Г. Раменскому</vt:lpstr>
      <vt:lpstr>Другая классификация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458</cp:revision>
  <dcterms:created xsi:type="dcterms:W3CDTF">2005-03-02T19:00:00Z</dcterms:created>
  <dcterms:modified xsi:type="dcterms:W3CDTF">2020-05-05T08:43:14Z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1049-11.2.0.9281</vt:lpwstr>
  </property>
</Properties>
</file>